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embeddings/oleObject1.bin" ContentType="application/vnd.openxmlformats-officedocument.oleObject"/>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6.xml" ContentType="application/vnd.openxmlformats-officedocument.presentationml.tags+xml"/>
  <Override PartName="/ppt/notesSlides/notesSlide21.xml" ContentType="application/vnd.openxmlformats-officedocument.presentationml.notesSlide+xml"/>
  <Override PartName="/ppt/tags/tag7.xml" ContentType="application/vnd.openxmlformats-officedocument.presentationml.tags+xml"/>
  <Override PartName="/ppt/notesSlides/notesSlide22.xml" ContentType="application/vnd.openxmlformats-officedocument.presentationml.notesSlide+xml"/>
  <Override PartName="/ppt/tags/tag8.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9.xml" ContentType="application/vnd.openxmlformats-officedocument.presentationml.tags+xml"/>
  <Override PartName="/ppt/notesSlides/notesSlide26.xml" ContentType="application/vnd.openxmlformats-officedocument.presentationml.notesSlide+xml"/>
  <Override PartName="/ppt/embeddings/oleObject2.bin" ContentType="application/vnd.openxmlformats-officedocument.oleObject"/>
  <Override PartName="/ppt/tags/tag10.xml" ContentType="application/vnd.openxmlformats-officedocument.presentationml.tags+xml"/>
  <Override PartName="/ppt/notesSlides/notesSlide27.xml" ContentType="application/vnd.openxmlformats-officedocument.presentationml.notesSlide+xml"/>
  <Override PartName="/ppt/tags/tag11.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31.xml" ContentType="application/vnd.openxmlformats-officedocument.presentationml.notesSlide+xml"/>
  <Override PartName="/ppt/tags/tag1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5.xml" ContentType="application/vnd.openxmlformats-officedocument.presentationml.tags+xml"/>
  <Override PartName="/ppt/notesSlides/notesSlide3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444" r:id="rId2"/>
    <p:sldId id="445" r:id="rId3"/>
    <p:sldId id="450" r:id="rId4"/>
    <p:sldId id="452" r:id="rId5"/>
    <p:sldId id="454" r:id="rId6"/>
    <p:sldId id="455" r:id="rId7"/>
    <p:sldId id="461" r:id="rId8"/>
    <p:sldId id="502" r:id="rId9"/>
    <p:sldId id="457" r:id="rId10"/>
    <p:sldId id="456" r:id="rId11"/>
    <p:sldId id="458" r:id="rId12"/>
    <p:sldId id="459" r:id="rId13"/>
    <p:sldId id="467" r:id="rId14"/>
    <p:sldId id="494" r:id="rId15"/>
    <p:sldId id="462" r:id="rId16"/>
    <p:sldId id="464" r:id="rId17"/>
    <p:sldId id="465" r:id="rId18"/>
    <p:sldId id="466" r:id="rId19"/>
    <p:sldId id="463" r:id="rId20"/>
    <p:sldId id="469" r:id="rId21"/>
    <p:sldId id="472" r:id="rId22"/>
    <p:sldId id="470" r:id="rId23"/>
    <p:sldId id="471" r:id="rId24"/>
    <p:sldId id="468" r:id="rId25"/>
    <p:sldId id="473" r:id="rId26"/>
    <p:sldId id="474" r:id="rId27"/>
    <p:sldId id="475" r:id="rId28"/>
    <p:sldId id="476" r:id="rId29"/>
    <p:sldId id="477" r:id="rId30"/>
    <p:sldId id="478" r:id="rId31"/>
    <p:sldId id="479" r:id="rId32"/>
    <p:sldId id="481" r:id="rId33"/>
    <p:sldId id="480" r:id="rId34"/>
    <p:sldId id="482" r:id="rId35"/>
    <p:sldId id="498" r:id="rId36"/>
    <p:sldId id="483" r:id="rId37"/>
    <p:sldId id="484" r:id="rId38"/>
    <p:sldId id="485" r:id="rId39"/>
    <p:sldId id="486" r:id="rId40"/>
    <p:sldId id="500" r:id="rId41"/>
    <p:sldId id="487" r:id="rId42"/>
    <p:sldId id="488" r:id="rId43"/>
    <p:sldId id="490" r:id="rId44"/>
    <p:sldId id="489" r:id="rId45"/>
    <p:sldId id="491" r:id="rId46"/>
    <p:sldId id="495" r:id="rId47"/>
    <p:sldId id="497" r:id="rId48"/>
    <p:sldId id="492" r:id="rId49"/>
    <p:sldId id="499" r:id="rId50"/>
    <p:sldId id="501" r:id="rId5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A50021"/>
    <a:srgbClr val="FFFF00"/>
    <a:srgbClr val="EAEAEA"/>
    <a:srgbClr val="F8F8F8"/>
    <a:srgbClr val="D3D3D3"/>
    <a:srgbClr val="4F81B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1" autoAdjust="0"/>
    <p:restoredTop sz="64100" autoAdjust="0"/>
  </p:normalViewPr>
  <p:slideViewPr>
    <p:cSldViewPr snapToObjects="1">
      <p:cViewPr varScale="1">
        <p:scale>
          <a:sx n="114" d="100"/>
          <a:sy n="114" d="100"/>
        </p:scale>
        <p:origin x="-296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989"/>
    </p:cViewPr>
  </p:sorterViewPr>
  <p:notesViewPr>
    <p:cSldViewPr snapToObjects="1">
      <p:cViewPr varScale="1">
        <p:scale>
          <a:sx n="74" d="100"/>
          <a:sy n="74" d="100"/>
        </p:scale>
        <p:origin x="-2822" y="-8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338A2AF5-D8E9-4A02-9C43-DAD361C176A1}" type="slidenum">
              <a:rPr lang="en-US" smtClean="0"/>
              <a:pPr/>
              <a:t>‹#›</a:t>
            </a:fld>
            <a:endParaRPr lang="en-US"/>
          </a:p>
        </p:txBody>
      </p:sp>
      <p:sp>
        <p:nvSpPr>
          <p:cNvPr id="3" name="Footer Placeholder 2"/>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r>
              <a:rPr lang="en-US" dirty="0" smtClean="0"/>
              <a:t>EE122B</a:t>
            </a:r>
            <a:endParaRPr lang="en-US" dirty="0"/>
          </a:p>
        </p:txBody>
      </p:sp>
    </p:spTree>
    <p:extLst>
      <p:ext uri="{BB962C8B-B14F-4D97-AF65-F5344CB8AC3E}">
        <p14:creationId xmlns:p14="http://schemas.microsoft.com/office/powerpoint/2010/main" val="10037822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CF3E45A-BF2D-431E-8476-64BD9B9C3F99}" type="datetimeFigureOut">
              <a:rPr lang="en-US" smtClean="0"/>
              <a:pPr/>
              <a:t>4/28/13</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6D49C58-144F-45C0-A4AC-80F70F85B597}" type="slidenum">
              <a:rPr lang="en-US" smtClean="0"/>
              <a:pPr/>
              <a:t>‹#›</a:t>
            </a:fld>
            <a:endParaRPr lang="en-US"/>
          </a:p>
        </p:txBody>
      </p:sp>
    </p:spTree>
    <p:extLst>
      <p:ext uri="{BB962C8B-B14F-4D97-AF65-F5344CB8AC3E}">
        <p14:creationId xmlns:p14="http://schemas.microsoft.com/office/powerpoint/2010/main" val="2721517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 Id="rId3" Type="http://schemas.openxmlformats.org/officeDocument/2006/relationships/hyperlink" Target="http://en.wikipedia.org/wiki/Oxygen-hemoglobin_dissociation_curve"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normAutofit/>
          </a:bodyPr>
          <a:lstStyle/>
          <a:p>
            <a:r>
              <a:rPr lang="en-US" smtClean="0"/>
              <a:t>No</a:t>
            </a:r>
            <a:r>
              <a:rPr lang="en-US" baseline="0" smtClean="0"/>
              <a:t> ultrasound!</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particular, the notch seen in PPG</a:t>
            </a:r>
            <a:r>
              <a:rPr lang="en-US" baseline="0" dirty="0" smtClean="0"/>
              <a:t> is not clear whether it is attributed to the </a:t>
            </a:r>
            <a:r>
              <a:rPr lang="en-US" baseline="0" dirty="0" err="1" smtClean="0"/>
              <a:t>dicrotic</a:t>
            </a:r>
            <a:r>
              <a:rPr lang="en-US" baseline="0" dirty="0" smtClean="0"/>
              <a:t> notch, or reflection waves.</a:t>
            </a:r>
          </a:p>
          <a:p>
            <a:endParaRPr lang="en-US" baseline="0" dirty="0" smtClean="0"/>
          </a:p>
          <a:p>
            <a:r>
              <a:rPr lang="en-US" baseline="0" dirty="0" smtClean="0"/>
              <a:t>Related to the </a:t>
            </a:r>
            <a:r>
              <a:rPr lang="en-US" baseline="0" dirty="0" err="1" smtClean="0"/>
              <a:t>Windkessel</a:t>
            </a:r>
            <a:r>
              <a:rPr lang="en-US" baseline="0" dirty="0" smtClean="0"/>
              <a:t> effect.</a:t>
            </a:r>
          </a:p>
          <a:p>
            <a:endParaRPr lang="en-US" baseline="0" dirty="0" smtClean="0"/>
          </a:p>
          <a:p>
            <a:r>
              <a:rPr lang="en-US" sz="1200" dirty="0" smtClean="0"/>
              <a:t>Atherosclerosis: plaque build up</a:t>
            </a:r>
          </a:p>
          <a:p>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Arteriosclerosis: stiffening of vessels</a:t>
            </a:r>
            <a:endParaRPr lang="en-US" dirty="0" smtClean="0"/>
          </a:p>
          <a:p>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the femoral artery is compressed, the reflection</a:t>
            </a:r>
            <a:r>
              <a:rPr lang="en-US" baseline="0" dirty="0" smtClean="0"/>
              <a:t> comes back faster.</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Medical market has become a huge market</a:t>
            </a:r>
            <a:r>
              <a:rPr lang="en-US" baseline="0" dirty="0" smtClean="0"/>
              <a:t> for pressure sensors since they use disposable ones.</a:t>
            </a:r>
          </a:p>
          <a:p>
            <a:endParaRPr lang="en-US" baseline="0" dirty="0" smtClean="0"/>
          </a:p>
          <a:p>
            <a:r>
              <a:rPr lang="en-US" baseline="0" dirty="0" smtClean="0"/>
              <a:t>Optical: membrane deflect light and attenuation is measured.</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Arial" pitchFamily="34" charset="0"/>
              </a:rPr>
              <a:t>It is made by Lucas </a:t>
            </a:r>
            <a:r>
              <a:rPr lang="en-US" dirty="0" err="1" smtClean="0">
                <a:latin typeface="Arial" pitchFamily="34" charset="0"/>
              </a:rPr>
              <a:t>NovaSensor</a:t>
            </a:r>
            <a:r>
              <a:rPr lang="en-US" dirty="0" smtClean="0">
                <a:latin typeface="Arial" pitchFamily="34" charset="0"/>
              </a:rPr>
              <a:t> in Fremont, and is used by the Millar Company to make miniaturized medical catheters for pressure sensing in the body.</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wedge pressure is the pressure in a small pulmonary artery, once it is</a:t>
            </a:r>
            <a:r>
              <a:rPr lang="en-US" baseline="0" dirty="0" smtClean="0"/>
              <a:t> occluded with a balloon. The pressure in this artery is then more or less equal to the pressure in the left atrium (the pulmonary artery is filled with a stable column of blood, hence ‘sample’ the pressure at the other end – the left atrium).</a:t>
            </a:r>
          </a:p>
          <a:p>
            <a:endParaRPr lang="en-US" baseline="0" dirty="0" smtClean="0"/>
          </a:p>
          <a:p>
            <a:r>
              <a:rPr lang="en-US" baseline="0" dirty="0" smtClean="0"/>
              <a:t>Other approach are catheters guided by fluoroscopy (light X-ray with contrast agents – barium, iodine) in catheterization lab.</a:t>
            </a:r>
          </a:p>
          <a:p>
            <a:endParaRPr lang="en-US" baseline="0" dirty="0" smtClean="0"/>
          </a:p>
          <a:p>
            <a:r>
              <a:rPr lang="en-US" baseline="0" dirty="0" smtClean="0"/>
              <a:t>Left ventricular pressures can also be measured using catheters, using femoral artery as entry point. Less common, though, because more risky (higher pressures).</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CHECK!!! </a:t>
            </a:r>
            <a:r>
              <a:rPr lang="en-US" smtClean="0"/>
              <a:t>STRESS OR STRAIN ???</a:t>
            </a:r>
          </a:p>
          <a:p>
            <a:endParaRPr lang="en-US" dirty="0" smtClean="0"/>
          </a:p>
          <a:p>
            <a:r>
              <a:rPr lang="en-US" dirty="0" smtClean="0"/>
              <a:t>Bridge are ideally driven</a:t>
            </a:r>
            <a:r>
              <a:rPr lang="en-US" baseline="0" dirty="0" smtClean="0"/>
              <a:t> by a lock-in technique as we have seen before</a:t>
            </a:r>
          </a:p>
          <a:p>
            <a:endParaRPr lang="en-US" baseline="0" dirty="0" smtClean="0"/>
          </a:p>
          <a:p>
            <a:r>
              <a:rPr lang="en-US" baseline="0" dirty="0" smtClean="0"/>
              <a:t>Four times larger signal if four arms active</a:t>
            </a:r>
          </a:p>
          <a:p>
            <a:endParaRPr lang="en-US" baseline="0" dirty="0" smtClean="0"/>
          </a:p>
          <a:p>
            <a:r>
              <a:rPr lang="en-US" baseline="0" dirty="0" smtClean="0"/>
              <a:t>Gauge factor for Si: 100-170 (n-type) or –(100-140) (p-type), compared to ~2 for metal.</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Reminder: 100mmHg = 2 psi</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Straightforward configuration </a:t>
            </a:r>
          </a:p>
          <a:p>
            <a:r>
              <a:rPr lang="en-US" dirty="0" smtClean="0"/>
              <a:t>Note the manual balancing</a:t>
            </a:r>
            <a:r>
              <a:rPr lang="en-US" baseline="0" dirty="0" smtClean="0"/>
              <a:t> on the left</a:t>
            </a:r>
          </a:p>
          <a:p>
            <a:endParaRPr lang="en-US" baseline="0" dirty="0" smtClean="0"/>
          </a:p>
          <a:p>
            <a:r>
              <a:rPr lang="en-US" baseline="0" dirty="0" smtClean="0"/>
              <a:t>12 bit accuracy over the 30mV full range signal = 7.3 </a:t>
            </a:r>
            <a:r>
              <a:rPr lang="en-US" baseline="0" dirty="0" err="1" smtClean="0"/>
              <a:t>uV</a:t>
            </a:r>
            <a:r>
              <a:rPr lang="en-US" baseline="0" dirty="0" smtClean="0"/>
              <a:t>! Compared to 5V, it is around 120dB!!</a:t>
            </a:r>
          </a:p>
          <a:p>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Who can tell me the function of the transistor?</a:t>
            </a:r>
          </a:p>
          <a:p>
            <a:endParaRPr lang="en-US" baseline="0" dirty="0" smtClean="0"/>
          </a:p>
          <a:p>
            <a:r>
              <a:rPr lang="en-US" baseline="0" dirty="0" smtClean="0"/>
              <a:t>Integrator to avoid DC offset (like in a PID controller)</a:t>
            </a:r>
          </a:p>
          <a:p>
            <a:endParaRPr lang="en-US" baseline="0" dirty="0" smtClean="0"/>
          </a:p>
          <a:p>
            <a:r>
              <a:rPr lang="en-US" baseline="0" dirty="0" smtClean="0"/>
              <a:t>Or can use a high CMRR amplifier – explain principle.</a:t>
            </a:r>
          </a:p>
        </p:txBody>
      </p:sp>
      <p:sp>
        <p:nvSpPr>
          <p:cNvPr id="4" name="Slide Number Placeholder 3"/>
          <p:cNvSpPr>
            <a:spLocks noGrp="1"/>
          </p:cNvSpPr>
          <p:nvPr>
            <p:ph type="sldNum" sz="quarter" idx="10"/>
          </p:nvPr>
        </p:nvSpPr>
        <p:spPr/>
        <p:txBody>
          <a:bodyPr/>
          <a:lstStyle/>
          <a:p>
            <a:fld id="{76D49C58-144F-45C0-A4AC-80F70F85B597}"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1628  </a:t>
            </a:r>
            <a:r>
              <a:rPr lang="en-US" dirty="0" smtClean="0"/>
              <a:t>William Harvey, an English Physician, first </a:t>
            </a:r>
            <a:r>
              <a:rPr lang="en-US" b="1" dirty="0" smtClean="0"/>
              <a:t>describes blood circulation</a:t>
            </a:r>
          </a:p>
          <a:p>
            <a:endParaRPr lang="en-US" b="0" dirty="0" smtClean="0"/>
          </a:p>
          <a:p>
            <a:r>
              <a:rPr lang="en-US" b="0" dirty="0" smtClean="0"/>
              <a:t>Define veins, arteries, chambers, valves,…</a:t>
            </a:r>
          </a:p>
          <a:p>
            <a:endParaRPr lang="en-US" b="0" dirty="0" smtClean="0"/>
          </a:p>
          <a:p>
            <a:r>
              <a:rPr lang="en-US" b="0" dirty="0" smtClean="0"/>
              <a:t>Veins: returning</a:t>
            </a:r>
            <a:r>
              <a:rPr lang="en-US" b="0" baseline="0" dirty="0" smtClean="0"/>
              <a:t> to heart</a:t>
            </a:r>
          </a:p>
          <a:p>
            <a:r>
              <a:rPr lang="en-US" b="0" baseline="0" dirty="0" smtClean="0"/>
              <a:t>Arteries: leaving heart</a:t>
            </a:r>
          </a:p>
          <a:p>
            <a:endParaRPr lang="en-US" b="0" baseline="0" dirty="0" smtClean="0"/>
          </a:p>
          <a:p>
            <a:r>
              <a:rPr lang="en-US" b="0" baseline="0" dirty="0" smtClean="0"/>
              <a:t>Blue: de-</a:t>
            </a:r>
            <a:r>
              <a:rPr lang="en-US" b="0" baseline="0" dirty="0" err="1" smtClean="0"/>
              <a:t>oxigenated</a:t>
            </a:r>
            <a:endParaRPr lang="en-US" b="0" baseline="0" dirty="0" smtClean="0"/>
          </a:p>
          <a:p>
            <a:r>
              <a:rPr lang="en-US" b="0" baseline="0" dirty="0" smtClean="0"/>
              <a:t>Red: </a:t>
            </a:r>
            <a:r>
              <a:rPr lang="en-US" b="0" baseline="0" dirty="0" err="1" smtClean="0"/>
              <a:t>oxigenated</a:t>
            </a:r>
            <a:endParaRPr lang="en-US" b="0"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Reminder: mean</a:t>
            </a:r>
            <a:r>
              <a:rPr lang="en-US" baseline="0" dirty="0" smtClean="0"/>
              <a:t> arterial pressure is the equivalent pressure required for a given cardiac output (flow) and a arterial resistance (TPR). Also approximated by DP+1/3(SP-DP).</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Based on the fact that a semi</a:t>
            </a:r>
            <a:r>
              <a:rPr lang="en-US" baseline="0" dirty="0" smtClean="0"/>
              <a:t>-closed artery generates turbulences.</a:t>
            </a:r>
          </a:p>
          <a:p>
            <a:endParaRPr lang="en-US" dirty="0" smtClean="0"/>
          </a:p>
          <a:p>
            <a:r>
              <a:rPr lang="en-US" dirty="0" smtClean="0"/>
              <a:t>Can be automated with a digital stethoscope,</a:t>
            </a:r>
            <a:r>
              <a:rPr lang="en-US" baseline="0" dirty="0" smtClean="0"/>
              <a:t> but not very reliable (ambient noise). Also, some people do not have loud </a:t>
            </a:r>
            <a:r>
              <a:rPr lang="en-US" baseline="0" dirty="0" err="1" smtClean="0"/>
              <a:t>Korotkoff</a:t>
            </a:r>
            <a:r>
              <a:rPr lang="en-US" baseline="0" dirty="0" smtClean="0"/>
              <a:t> sounds.</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two is mean arterial pressure.</a:t>
            </a:r>
          </a:p>
          <a:p>
            <a:endParaRPr lang="en-US" dirty="0" smtClean="0"/>
          </a:p>
          <a:p>
            <a:r>
              <a:rPr lang="en-US" dirty="0" smtClean="0"/>
              <a:t>Method derived from Ocular </a:t>
            </a:r>
            <a:r>
              <a:rPr lang="en-US" dirty="0" err="1" smtClean="0"/>
              <a:t>tonometry</a:t>
            </a:r>
            <a:r>
              <a:rPr lang="en-US" dirty="0" smtClean="0"/>
              <a:t>.</a:t>
            </a:r>
            <a:r>
              <a:rPr lang="en-US" baseline="0" dirty="0" smtClean="0"/>
              <a:t> First proposed by</a:t>
            </a:r>
            <a:r>
              <a:rPr lang="en-US" sz="1200" kern="1200" baseline="0" dirty="0" smtClean="0">
                <a:solidFill>
                  <a:schemeClr val="tx1"/>
                </a:solidFill>
                <a:latin typeface="+mn-lt"/>
                <a:ea typeface="+mn-ea"/>
                <a:cs typeface="+mn-cs"/>
              </a:rPr>
              <a:t> Pressman and </a:t>
            </a:r>
            <a:r>
              <a:rPr lang="en-US" sz="1200" kern="1200" baseline="0" dirty="0" err="1" smtClean="0">
                <a:solidFill>
                  <a:schemeClr val="tx1"/>
                </a:solidFill>
                <a:latin typeface="+mn-lt"/>
                <a:ea typeface="+mn-ea"/>
                <a:cs typeface="+mn-cs"/>
              </a:rPr>
              <a:t>Newgard</a:t>
            </a:r>
            <a:r>
              <a:rPr lang="en-US" sz="1200" kern="1200" baseline="0" dirty="0" smtClean="0">
                <a:solidFill>
                  <a:schemeClr val="tx1"/>
                </a:solidFill>
                <a:latin typeface="+mn-lt"/>
                <a:ea typeface="+mn-ea"/>
                <a:cs typeface="+mn-cs"/>
              </a:rPr>
              <a:t> in 1963 while at the Stanford Research Institute.</a:t>
            </a: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6D49C58-144F-45C0-A4AC-80F70F85B597}" type="slidenum">
              <a:rPr lang="en-US" smtClean="0"/>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Tonometry</a:t>
            </a:r>
            <a:r>
              <a:rPr lang="en-US" dirty="0" smtClean="0"/>
              <a:t>: only peripheral</a:t>
            </a:r>
            <a:r>
              <a:rPr lang="en-US" baseline="0" dirty="0" smtClean="0"/>
              <a:t> </a:t>
            </a:r>
          </a:p>
          <a:p>
            <a:endParaRPr lang="en-US" baseline="0" dirty="0" smtClean="0"/>
          </a:p>
          <a:p>
            <a:r>
              <a:rPr lang="en-US" baseline="0" dirty="0" smtClean="0"/>
              <a:t>Volume clamp – PPG, but with a direct readout of the pressure necessary to keep the volume constant (similar to keep the surface flat in </a:t>
            </a:r>
            <a:r>
              <a:rPr lang="en-US" baseline="0" dirty="0" err="1" smtClean="0"/>
              <a:t>tonometry</a:t>
            </a:r>
            <a:r>
              <a:rPr lang="en-US" baseline="0" dirty="0" smtClean="0"/>
              <a:t>). If only PPG, cannot know the pressure because it depends on the </a:t>
            </a:r>
            <a:r>
              <a:rPr lang="en-US" baseline="0" dirty="0" err="1" smtClean="0"/>
              <a:t>ubkown</a:t>
            </a:r>
            <a:r>
              <a:rPr lang="en-US" baseline="0" dirty="0" smtClean="0"/>
              <a:t> elasticity of the arteries.</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two oftentimes</a:t>
            </a:r>
            <a:r>
              <a:rPr lang="en-US" baseline="0" dirty="0" smtClean="0"/>
              <a:t> go together since one is the integral of the other over time</a:t>
            </a:r>
          </a:p>
          <a:p>
            <a:endParaRPr lang="en-US" baseline="0" dirty="0" smtClean="0"/>
          </a:p>
          <a:p>
            <a:r>
              <a:rPr lang="en-US" baseline="0" dirty="0" smtClean="0"/>
              <a:t>Also, remember that flow and pressure are inter-related, although in a complex manner (time-varying resistance, compliance,…)</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Renal</a:t>
            </a:r>
            <a:r>
              <a:rPr lang="en-US" baseline="0" dirty="0" smtClean="0"/>
              <a:t> flow can only </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30</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Only measure </a:t>
            </a:r>
            <a:r>
              <a:rPr lang="en-US" b="1" dirty="0" smtClean="0"/>
              <a:t>average</a:t>
            </a:r>
            <a:r>
              <a:rPr lang="en-US" b="1" baseline="0" dirty="0" smtClean="0"/>
              <a:t> flow</a:t>
            </a:r>
            <a:r>
              <a:rPr lang="en-US" baseline="0" dirty="0" smtClean="0"/>
              <a:t>.</a:t>
            </a:r>
          </a:p>
          <a:p>
            <a:r>
              <a:rPr lang="en-US" baseline="0" dirty="0" err="1" smtClean="0"/>
              <a:t>Thermodilution</a:t>
            </a:r>
            <a:r>
              <a:rPr lang="en-US" baseline="0" dirty="0" smtClean="0"/>
              <a:t>: cold bolus injected in right atria. Temp measured in pulmonary artery.</a:t>
            </a:r>
          </a:p>
          <a:p>
            <a:endParaRPr lang="en-US" baseline="0" dirty="0" smtClean="0"/>
          </a:p>
          <a:p>
            <a:r>
              <a:rPr lang="en-US" baseline="0" dirty="0" smtClean="0"/>
              <a:t>Dye: </a:t>
            </a:r>
            <a:r>
              <a:rPr lang="en-US" baseline="0" dirty="0" err="1" smtClean="0"/>
              <a:t>indocyanide</a:t>
            </a:r>
            <a:r>
              <a:rPr lang="en-US" baseline="0" dirty="0" smtClean="0"/>
              <a:t> green (fluorescent)</a:t>
            </a:r>
          </a:p>
          <a:p>
            <a:endParaRPr lang="en-US" baseline="0" dirty="0" smtClean="0"/>
          </a:p>
          <a:p>
            <a:r>
              <a:rPr lang="en-US" sz="1200" kern="1200" baseline="0" dirty="0" smtClean="0">
                <a:solidFill>
                  <a:schemeClr val="tx1"/>
                </a:solidFill>
                <a:latin typeface="+mn-lt"/>
                <a:ea typeface="+mn-ea"/>
                <a:cs typeface="+mn-cs"/>
              </a:rPr>
              <a:t>In preparation for </a:t>
            </a:r>
            <a:r>
              <a:rPr lang="en-US" sz="1200" kern="1200" baseline="0" dirty="0" err="1" smtClean="0">
                <a:solidFill>
                  <a:schemeClr val="tx1"/>
                </a:solidFill>
                <a:latin typeface="+mn-lt"/>
                <a:ea typeface="+mn-ea"/>
                <a:cs typeface="+mn-cs"/>
              </a:rPr>
              <a:t>thermodilution</a:t>
            </a:r>
            <a:r>
              <a:rPr lang="en-US" sz="1200" kern="1200" baseline="0" dirty="0" smtClean="0">
                <a:solidFill>
                  <a:schemeClr val="tx1"/>
                </a:solidFill>
                <a:latin typeface="+mn-lt"/>
                <a:ea typeface="+mn-ea"/>
                <a:cs typeface="+mn-cs"/>
              </a:rPr>
              <a:t>, a multiple lumen pulmonary artery catheter (PAC) is passed</a:t>
            </a:r>
          </a:p>
          <a:p>
            <a:r>
              <a:rPr lang="en-US" sz="1200" kern="1200" baseline="0" dirty="0" smtClean="0">
                <a:solidFill>
                  <a:schemeClr val="tx1"/>
                </a:solidFill>
                <a:latin typeface="+mn-lt"/>
                <a:ea typeface="+mn-ea"/>
                <a:cs typeface="+mn-cs"/>
              </a:rPr>
              <a:t>through the skin into a central vein. Once the catheter tip reaches a central venous location, a</a:t>
            </a:r>
          </a:p>
          <a:p>
            <a:r>
              <a:rPr lang="en-US" sz="1200" kern="1200" baseline="0" dirty="0" smtClean="0">
                <a:solidFill>
                  <a:schemeClr val="tx1"/>
                </a:solidFill>
                <a:latin typeface="+mn-lt"/>
                <a:ea typeface="+mn-ea"/>
                <a:cs typeface="+mn-cs"/>
              </a:rPr>
              <a:t>balloon at the tip is inflated, which causes the catheter tip to rapidly move from the right atrium,</a:t>
            </a:r>
          </a:p>
          <a:p>
            <a:r>
              <a:rPr lang="en-US" sz="1200" kern="1200" baseline="0" dirty="0" smtClean="0">
                <a:solidFill>
                  <a:schemeClr val="tx1"/>
                </a:solidFill>
                <a:latin typeface="+mn-lt"/>
                <a:ea typeface="+mn-ea"/>
                <a:cs typeface="+mn-cs"/>
              </a:rPr>
              <a:t>through the right ventricle, and into the pulmonary artery. A bolus of room temperature or iced</a:t>
            </a:r>
          </a:p>
          <a:p>
            <a:r>
              <a:rPr lang="en-US" sz="1200" kern="1200" baseline="0" dirty="0" smtClean="0">
                <a:solidFill>
                  <a:schemeClr val="tx1"/>
                </a:solidFill>
                <a:latin typeface="+mn-lt"/>
                <a:ea typeface="+mn-ea"/>
                <a:cs typeface="+mn-cs"/>
              </a:rPr>
              <a:t>(0◦C) 5% dextrose in water or 0.9% </a:t>
            </a:r>
            <a:r>
              <a:rPr lang="en-US" sz="1200" kern="1200" baseline="0" dirty="0" err="1" smtClean="0">
                <a:solidFill>
                  <a:schemeClr val="tx1"/>
                </a:solidFill>
                <a:latin typeface="+mn-lt"/>
                <a:ea typeface="+mn-ea"/>
                <a:cs typeface="+mn-cs"/>
              </a:rPr>
              <a:t>NaCl</a:t>
            </a:r>
            <a:r>
              <a:rPr lang="en-US" sz="1200" kern="1200" baseline="0" dirty="0" smtClean="0">
                <a:solidFill>
                  <a:schemeClr val="tx1"/>
                </a:solidFill>
                <a:latin typeface="+mn-lt"/>
                <a:ea typeface="+mn-ea"/>
                <a:cs typeface="+mn-cs"/>
              </a:rPr>
              <a:t> is injected through the catheter into the right atrium.</a:t>
            </a:r>
          </a:p>
          <a:p>
            <a:r>
              <a:rPr lang="en-US" sz="1200" kern="1200" baseline="0" dirty="0" smtClean="0">
                <a:solidFill>
                  <a:schemeClr val="tx1"/>
                </a:solidFill>
                <a:latin typeface="+mn-lt"/>
                <a:ea typeface="+mn-ea"/>
                <a:cs typeface="+mn-cs"/>
              </a:rPr>
              <a:t>The volume injected in adult patients, that are not fluid restricted, is generally </a:t>
            </a:r>
            <a:r>
              <a:rPr lang="en-US" sz="1200" b="1" kern="1200" baseline="0" dirty="0" smtClean="0">
                <a:solidFill>
                  <a:schemeClr val="tx1"/>
                </a:solidFill>
                <a:latin typeface="+mn-lt"/>
                <a:ea typeface="+mn-ea"/>
                <a:cs typeface="+mn-cs"/>
              </a:rPr>
              <a:t>10 ml</a:t>
            </a:r>
            <a:r>
              <a:rPr lang="en-US" sz="1200" kern="1200" baseline="0" dirty="0" smtClean="0">
                <a:solidFill>
                  <a:schemeClr val="tx1"/>
                </a:solidFill>
                <a:latin typeface="+mn-lt"/>
                <a:ea typeface="+mn-ea"/>
                <a:cs typeface="+mn-cs"/>
              </a:rPr>
              <a:t>. The</a:t>
            </a:r>
          </a:p>
          <a:p>
            <a:r>
              <a:rPr lang="en-US" sz="1200" kern="1200" baseline="0" dirty="0" smtClean="0">
                <a:solidFill>
                  <a:schemeClr val="tx1"/>
                </a:solidFill>
                <a:latin typeface="+mn-lt"/>
                <a:ea typeface="+mn-ea"/>
                <a:cs typeface="+mn-cs"/>
              </a:rPr>
              <a:t>resulting blood temperature transient is detected downstream by a </a:t>
            </a:r>
            <a:r>
              <a:rPr lang="en-US" sz="1200" kern="1200" baseline="0" dirty="0" err="1" smtClean="0">
                <a:solidFill>
                  <a:schemeClr val="tx1"/>
                </a:solidFill>
                <a:latin typeface="+mn-lt"/>
                <a:ea typeface="+mn-ea"/>
                <a:cs typeface="+mn-cs"/>
              </a:rPr>
              <a:t>thermistor</a:t>
            </a:r>
            <a:r>
              <a:rPr lang="en-US" sz="1200" kern="1200" baseline="0" dirty="0" smtClean="0">
                <a:solidFill>
                  <a:schemeClr val="tx1"/>
                </a:solidFill>
                <a:latin typeface="+mn-lt"/>
                <a:ea typeface="+mn-ea"/>
                <a:cs typeface="+mn-cs"/>
              </a:rPr>
              <a:t> in the pulmonary</a:t>
            </a:r>
          </a:p>
          <a:p>
            <a:r>
              <a:rPr lang="en-US" sz="1200" kern="1200" baseline="0" dirty="0" smtClean="0">
                <a:solidFill>
                  <a:schemeClr val="tx1"/>
                </a:solidFill>
                <a:latin typeface="+mn-lt"/>
                <a:ea typeface="+mn-ea"/>
                <a:cs typeface="+mn-cs"/>
              </a:rPr>
              <a:t>artery. </a:t>
            </a:r>
          </a:p>
          <a:p>
            <a:r>
              <a:rPr lang="en-US" sz="1200" kern="1200" baseline="0" dirty="0" smtClean="0">
                <a:solidFill>
                  <a:schemeClr val="tx1"/>
                </a:solidFill>
                <a:latin typeface="+mn-lt"/>
                <a:ea typeface="+mn-ea"/>
                <a:cs typeface="+mn-cs"/>
              </a:rPr>
              <a:t>Cardiac output is then calculated using the Stewart–Hamilton equation as</a:t>
            </a:r>
          </a:p>
          <a:p>
            <a:r>
              <a:rPr lang="en-US" sz="1200" kern="1200" baseline="0" dirty="0" smtClean="0">
                <a:solidFill>
                  <a:schemeClr val="tx1"/>
                </a:solidFill>
                <a:latin typeface="+mn-lt"/>
                <a:ea typeface="+mn-ea"/>
                <a:cs typeface="+mn-cs"/>
              </a:rPr>
              <a:t>CO =</a:t>
            </a:r>
          </a:p>
          <a:p>
            <a:r>
              <a:rPr lang="en-US" sz="1200" i="1" kern="1200" baseline="0" dirty="0" smtClean="0">
                <a:solidFill>
                  <a:schemeClr val="tx1"/>
                </a:solidFill>
                <a:latin typeface="+mn-lt"/>
                <a:ea typeface="+mn-ea"/>
                <a:cs typeface="+mn-cs"/>
              </a:rPr>
              <a:t>VI (TB − TI)K1K2/A</a:t>
            </a:r>
          </a:p>
          <a:p>
            <a:endParaRPr lang="en-US" sz="1200" i="1"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where </a:t>
            </a:r>
            <a:r>
              <a:rPr lang="en-US" sz="1200" i="1" kern="1200" baseline="0" dirty="0" smtClean="0">
                <a:solidFill>
                  <a:schemeClr val="tx1"/>
                </a:solidFill>
                <a:latin typeface="+mn-lt"/>
                <a:ea typeface="+mn-ea"/>
                <a:cs typeface="+mn-cs"/>
              </a:rPr>
              <a:t>VI is the </a:t>
            </a:r>
            <a:r>
              <a:rPr lang="en-US" sz="1200" i="1" kern="1200" baseline="0" dirty="0" err="1" smtClean="0">
                <a:solidFill>
                  <a:schemeClr val="tx1"/>
                </a:solidFill>
                <a:latin typeface="+mn-lt"/>
                <a:ea typeface="+mn-ea"/>
                <a:cs typeface="+mn-cs"/>
              </a:rPr>
              <a:t>injectate</a:t>
            </a:r>
            <a:r>
              <a:rPr lang="en-US" sz="1200" i="1" kern="1200" baseline="0" dirty="0" smtClean="0">
                <a:solidFill>
                  <a:schemeClr val="tx1"/>
                </a:solidFill>
                <a:latin typeface="+mn-lt"/>
                <a:ea typeface="+mn-ea"/>
                <a:cs typeface="+mn-cs"/>
              </a:rPr>
              <a:t> volume, TB is the blood temperature in the pulmonary artery, TI</a:t>
            </a:r>
          </a:p>
          <a:p>
            <a:r>
              <a:rPr lang="en-US" sz="1200" kern="1200" baseline="0" dirty="0" smtClean="0">
                <a:solidFill>
                  <a:schemeClr val="tx1"/>
                </a:solidFill>
                <a:latin typeface="+mn-lt"/>
                <a:ea typeface="+mn-ea"/>
                <a:cs typeface="+mn-cs"/>
              </a:rPr>
              <a:t>is the </a:t>
            </a:r>
            <a:r>
              <a:rPr lang="en-US" sz="1200" kern="1200" baseline="0" dirty="0" err="1" smtClean="0">
                <a:solidFill>
                  <a:schemeClr val="tx1"/>
                </a:solidFill>
                <a:latin typeface="+mn-lt"/>
                <a:ea typeface="+mn-ea"/>
                <a:cs typeface="+mn-cs"/>
              </a:rPr>
              <a:t>injectate</a:t>
            </a:r>
            <a:r>
              <a:rPr lang="en-US" sz="1200" kern="1200" baseline="0" dirty="0" smtClean="0">
                <a:solidFill>
                  <a:schemeClr val="tx1"/>
                </a:solidFill>
                <a:latin typeface="+mn-lt"/>
                <a:ea typeface="+mn-ea"/>
                <a:cs typeface="+mn-cs"/>
              </a:rPr>
              <a:t> temperature, </a:t>
            </a:r>
            <a:r>
              <a:rPr lang="en-US" sz="1200" i="1" kern="1200" baseline="0" dirty="0" smtClean="0">
                <a:solidFill>
                  <a:schemeClr val="tx1"/>
                </a:solidFill>
                <a:latin typeface="+mn-lt"/>
                <a:ea typeface="+mn-ea"/>
                <a:cs typeface="+mn-cs"/>
              </a:rPr>
              <a:t>K1 is the density factor (</a:t>
            </a:r>
            <a:r>
              <a:rPr lang="en-US" sz="1200" i="1" kern="1200" baseline="0" dirty="0" err="1" smtClean="0">
                <a:solidFill>
                  <a:schemeClr val="tx1"/>
                </a:solidFill>
                <a:latin typeface="+mn-lt"/>
                <a:ea typeface="+mn-ea"/>
                <a:cs typeface="+mn-cs"/>
              </a:rPr>
              <a:t>injectate</a:t>
            </a:r>
            <a:r>
              <a:rPr lang="en-US" sz="1200" i="1" kern="1200" baseline="0" dirty="0" smtClean="0">
                <a:solidFill>
                  <a:schemeClr val="tx1"/>
                </a:solidFill>
                <a:latin typeface="+mn-lt"/>
                <a:ea typeface="+mn-ea"/>
                <a:cs typeface="+mn-cs"/>
              </a:rPr>
              <a:t>/blood), K2 is the catheter</a:t>
            </a:r>
          </a:p>
          <a:p>
            <a:r>
              <a:rPr lang="en-US" sz="1200" kern="1200" baseline="0" dirty="0" smtClean="0">
                <a:solidFill>
                  <a:schemeClr val="tx1"/>
                </a:solidFill>
                <a:latin typeface="+mn-lt"/>
                <a:ea typeface="+mn-ea"/>
                <a:cs typeface="+mn-cs"/>
              </a:rPr>
              <a:t>manufacturer’s computation constant, and </a:t>
            </a:r>
            <a:r>
              <a:rPr lang="en-US" sz="1200" i="1" kern="1200" baseline="0" dirty="0" smtClean="0">
                <a:solidFill>
                  <a:schemeClr val="tx1"/>
                </a:solidFill>
                <a:latin typeface="+mn-lt"/>
                <a:ea typeface="+mn-ea"/>
                <a:cs typeface="+mn-cs"/>
              </a:rPr>
              <a:t>A is the area under the </a:t>
            </a:r>
            <a:r>
              <a:rPr lang="en-US" sz="1200" i="1" kern="1200" baseline="0" dirty="0" err="1" smtClean="0">
                <a:solidFill>
                  <a:schemeClr val="tx1"/>
                </a:solidFill>
                <a:latin typeface="+mn-lt"/>
                <a:ea typeface="+mn-ea"/>
                <a:cs typeface="+mn-cs"/>
              </a:rPr>
              <a:t>thermodilution</a:t>
            </a:r>
            <a:r>
              <a:rPr lang="en-US" sz="1200" i="1" kern="1200" baseline="0" dirty="0" smtClean="0">
                <a:solidFill>
                  <a:schemeClr val="tx1"/>
                </a:solidFill>
                <a:latin typeface="+mn-lt"/>
                <a:ea typeface="+mn-ea"/>
                <a:cs typeface="+mn-cs"/>
              </a:rPr>
              <a:t> curve.</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the diagram, can be used either with only </a:t>
            </a:r>
            <a:r>
              <a:rPr lang="en-US" baseline="0" dirty="0" err="1" smtClean="0"/>
              <a:t>Ru</a:t>
            </a:r>
            <a:r>
              <a:rPr lang="en-US" baseline="0" dirty="0" smtClean="0"/>
              <a:t> (if </a:t>
            </a:r>
            <a:r>
              <a:rPr lang="en-US" baseline="0" dirty="0" err="1" smtClean="0"/>
              <a:t>Ru</a:t>
            </a:r>
            <a:r>
              <a:rPr lang="en-US" baseline="0" dirty="0" smtClean="0"/>
              <a:t> goes up as temp down because flow high), then feedback to boost current so </a:t>
            </a:r>
            <a:r>
              <a:rPr lang="en-US" baseline="0" dirty="0" err="1" smtClean="0"/>
              <a:t>Ru</a:t>
            </a:r>
            <a:r>
              <a:rPr lang="en-US" baseline="0" dirty="0" smtClean="0"/>
              <a:t> is back at temperature.</a:t>
            </a:r>
          </a:p>
          <a:p>
            <a:r>
              <a:rPr lang="en-US" baseline="0" dirty="0" smtClean="0"/>
              <a:t>Negative feedback extend bandwidth similarly to an </a:t>
            </a:r>
            <a:r>
              <a:rPr lang="en-US" baseline="0" dirty="0" err="1" smtClean="0"/>
              <a:t>opamp</a:t>
            </a:r>
            <a:r>
              <a:rPr lang="en-US" baseline="0" dirty="0" smtClean="0"/>
              <a:t>.</a:t>
            </a:r>
          </a:p>
          <a:p>
            <a:endParaRPr lang="en-US" baseline="0" dirty="0" smtClean="0"/>
          </a:p>
          <a:p>
            <a:r>
              <a:rPr lang="en-US" baseline="0" dirty="0" err="1" smtClean="0"/>
              <a:t>Rt</a:t>
            </a:r>
            <a:r>
              <a:rPr lang="en-US" baseline="0" dirty="0" smtClean="0"/>
              <a:t> can balance bridge of overall blood temperature changes (needs to be much slower than </a:t>
            </a:r>
            <a:r>
              <a:rPr lang="en-US" baseline="0" dirty="0" err="1" smtClean="0"/>
              <a:t>Ru</a:t>
            </a:r>
            <a:endParaRPr lang="en-US" baseline="0" dirty="0" smtClean="0"/>
          </a:p>
          <a:p>
            <a:endParaRPr lang="en-US" baseline="0" dirty="0" smtClean="0"/>
          </a:p>
          <a:p>
            <a:r>
              <a:rPr lang="en-US" baseline="0" dirty="0" smtClean="0"/>
              <a:t>Increased bandwidth</a:t>
            </a:r>
          </a:p>
          <a:p>
            <a:endParaRPr lang="en-US" baseline="0" dirty="0" smtClean="0"/>
          </a:p>
          <a:p>
            <a:r>
              <a:rPr lang="en-US" baseline="0" dirty="0" smtClean="0"/>
              <a:t>Tricky to position in vessel, so measuring max flow.</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Why AC fields?</a:t>
            </a:r>
          </a:p>
          <a:p>
            <a:r>
              <a:rPr lang="en-US" dirty="0" smtClean="0"/>
              <a:t>Because</a:t>
            </a:r>
            <a:r>
              <a:rPr lang="en-US" baseline="0" dirty="0" smtClean="0"/>
              <a:t> DC would generate a DC </a:t>
            </a:r>
            <a:r>
              <a:rPr lang="en-US" baseline="0" dirty="0" err="1" smtClean="0"/>
              <a:t>emf</a:t>
            </a:r>
            <a:r>
              <a:rPr lang="en-US" baseline="0" dirty="0" smtClean="0"/>
              <a:t> which would be difficult to measure with electrodes (polarization). Also, low frequency are overwhelmed by ECG component.</a:t>
            </a:r>
          </a:p>
          <a:p>
            <a:endParaRPr lang="en-US" baseline="0" dirty="0" smtClean="0"/>
          </a:p>
          <a:p>
            <a:r>
              <a:rPr lang="en-US" baseline="0" dirty="0" err="1" smtClean="0"/>
              <a:t>Emf</a:t>
            </a:r>
            <a:r>
              <a:rPr lang="en-US" baseline="0" dirty="0" smtClean="0"/>
              <a:t> induced by transformer loop is 90deg out of phase with </a:t>
            </a:r>
            <a:r>
              <a:rPr lang="en-US" baseline="0" dirty="0" err="1" smtClean="0"/>
              <a:t>emf</a:t>
            </a:r>
            <a:r>
              <a:rPr lang="en-US" baseline="0" dirty="0" smtClean="0"/>
              <a:t> due to blood, so easy to tease apart.</a:t>
            </a:r>
          </a:p>
          <a:p>
            <a:endParaRPr lang="en-US" baseline="0" dirty="0" smtClean="0"/>
          </a:p>
          <a:p>
            <a:r>
              <a:rPr lang="en-US" baseline="0" dirty="0" smtClean="0"/>
              <a:t>Transformer voltage: voltage generated in the loop by the AC field if the loop is not perfectly perpendicular to magnet. This voltage is proportional to derivative, hence is 90deg out-of-phase.</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Blood pressure based uses pulse contour analysis.</a:t>
            </a:r>
          </a:p>
          <a:p>
            <a:endParaRPr lang="en-US" dirty="0" smtClean="0"/>
          </a:p>
          <a:p>
            <a:r>
              <a:rPr lang="en-US" dirty="0" smtClean="0"/>
              <a:t>If resistance</a:t>
            </a:r>
            <a:r>
              <a:rPr lang="en-US" baseline="0" dirty="0" smtClean="0"/>
              <a:t> was constant, would be easy: F = </a:t>
            </a:r>
            <a:r>
              <a:rPr lang="en-US" baseline="0" dirty="0" smtClean="0">
                <a:latin typeface="Symbol" pitchFamily="18" charset="2"/>
                <a:sym typeface="Symbol"/>
              </a:rPr>
              <a:t></a:t>
            </a:r>
            <a:r>
              <a:rPr lang="en-US" baseline="0" dirty="0" smtClean="0"/>
              <a:t>P/R. But it is not the case, so need for models which have limitations.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spcBef>
                <a:spcPct val="20000"/>
              </a:spcBef>
              <a:buFontTx/>
              <a:buChar char="•"/>
            </a:pPr>
            <a:r>
              <a:rPr lang="en-US" sz="2000" dirty="0" smtClean="0">
                <a:latin typeface="Arial" pitchFamily="34" charset="0"/>
              </a:rPr>
              <a:t> 27 million &gt; 65 years old.</a:t>
            </a:r>
          </a:p>
          <a:p>
            <a:pPr lvl="2">
              <a:spcBef>
                <a:spcPct val="20000"/>
              </a:spcBef>
              <a:buFontTx/>
              <a:buChar char="•"/>
            </a:pPr>
            <a:r>
              <a:rPr lang="en-US" sz="2000" dirty="0" smtClean="0">
                <a:latin typeface="Arial" pitchFamily="34" charset="0"/>
              </a:rPr>
              <a:t> High blood pressure = 65 million</a:t>
            </a:r>
          </a:p>
          <a:p>
            <a:pPr lvl="2">
              <a:spcBef>
                <a:spcPct val="20000"/>
              </a:spcBef>
              <a:buFontTx/>
              <a:buChar char="•"/>
            </a:pPr>
            <a:r>
              <a:rPr lang="en-US" sz="2000" dirty="0" smtClean="0">
                <a:latin typeface="Arial" pitchFamily="34" charset="0"/>
              </a:rPr>
              <a:t> Coronary heart disease = 13 million</a:t>
            </a:r>
          </a:p>
          <a:p>
            <a:pPr lvl="3">
              <a:spcBef>
                <a:spcPct val="20000"/>
              </a:spcBef>
              <a:buFontTx/>
              <a:buChar char="•"/>
            </a:pPr>
            <a:r>
              <a:rPr lang="en-US" sz="2000" dirty="0" smtClean="0">
                <a:latin typeface="Arial" pitchFamily="34" charset="0"/>
              </a:rPr>
              <a:t> Myocardial infarction = 7.1 million</a:t>
            </a:r>
          </a:p>
          <a:p>
            <a:pPr lvl="3">
              <a:spcBef>
                <a:spcPct val="20000"/>
              </a:spcBef>
              <a:buFontTx/>
              <a:buChar char="•"/>
            </a:pPr>
            <a:r>
              <a:rPr lang="en-US" sz="2000" dirty="0" smtClean="0">
                <a:latin typeface="Arial" pitchFamily="34" charset="0"/>
              </a:rPr>
              <a:t> Angina (chest pain) = 6.4 million</a:t>
            </a:r>
          </a:p>
          <a:p>
            <a:pPr lvl="2">
              <a:spcBef>
                <a:spcPct val="20000"/>
              </a:spcBef>
              <a:buFontTx/>
              <a:buChar char="•"/>
            </a:pPr>
            <a:r>
              <a:rPr lang="en-US" sz="2000" dirty="0" smtClean="0">
                <a:latin typeface="Arial" pitchFamily="34" charset="0"/>
              </a:rPr>
              <a:t> Congestive heart failure = 4.9 million</a:t>
            </a:r>
          </a:p>
          <a:p>
            <a:pPr lvl="2">
              <a:spcBef>
                <a:spcPct val="20000"/>
              </a:spcBef>
              <a:buFontTx/>
              <a:buChar char="•"/>
            </a:pPr>
            <a:r>
              <a:rPr lang="en-US" sz="2000" dirty="0" smtClean="0">
                <a:latin typeface="Arial" pitchFamily="34" charset="0"/>
              </a:rPr>
              <a:t> Stroke = 5.4 million</a:t>
            </a:r>
          </a:p>
          <a:p>
            <a:pPr lvl="2">
              <a:spcBef>
                <a:spcPct val="20000"/>
              </a:spcBef>
              <a:buFontTx/>
              <a:buChar char="•"/>
            </a:pPr>
            <a:r>
              <a:rPr lang="en-US" sz="2000" dirty="0" smtClean="0">
                <a:latin typeface="Arial" pitchFamily="34" charset="0"/>
              </a:rPr>
              <a:t> Congenital defects = 1 million</a:t>
            </a:r>
          </a:p>
          <a:p>
            <a:pPr lvl="2">
              <a:spcBef>
                <a:spcPct val="20000"/>
              </a:spcBef>
              <a:buFontTx/>
              <a:buChar char="•"/>
            </a:pPr>
            <a:endParaRPr lang="en-US" sz="2000" dirty="0" smtClean="0">
              <a:latin typeface="Arial" pitchFamily="34" charset="0"/>
            </a:endParaRPr>
          </a:p>
          <a:p>
            <a:pPr lvl="2">
              <a:spcBef>
                <a:spcPct val="20000"/>
              </a:spcBef>
              <a:buFontTx/>
              <a:buChar char="•"/>
            </a:pPr>
            <a:r>
              <a:rPr lang="en-US" sz="2000" dirty="0" smtClean="0">
                <a:latin typeface="Arial" pitchFamily="34" charset="0"/>
              </a:rPr>
              <a:t> Leading cause of death since 1900 (except 1918)</a:t>
            </a:r>
          </a:p>
          <a:p>
            <a:pPr lvl="2">
              <a:spcBef>
                <a:spcPct val="20000"/>
              </a:spcBef>
              <a:buFontTx/>
              <a:buChar char="•"/>
            </a:pPr>
            <a:r>
              <a:rPr lang="en-US" sz="2000" dirty="0" smtClean="0">
                <a:latin typeface="Arial" pitchFamily="34" charset="0"/>
              </a:rPr>
              <a:t> Roughly equals death due to cancer, respiratory diseases, accidents, </a:t>
            </a:r>
            <a:r>
              <a:rPr lang="en-US" sz="2000" dirty="0" err="1" smtClean="0">
                <a:latin typeface="Arial" pitchFamily="34" charset="0"/>
              </a:rPr>
              <a:t>diabetis</a:t>
            </a:r>
            <a:r>
              <a:rPr lang="en-US" sz="2000" dirty="0" smtClean="0">
                <a:latin typeface="Arial" pitchFamily="34" charset="0"/>
              </a:rPr>
              <a:t>, flu, pneumonia COMBINED</a:t>
            </a:r>
            <a:endParaRPr lang="en-US" sz="2800" dirty="0" smtClean="0">
              <a:latin typeface="Arial" pitchFamily="34" charset="0"/>
            </a:endParaRPr>
          </a:p>
          <a:p>
            <a:pPr>
              <a:buFontTx/>
              <a:buNone/>
            </a:pPr>
            <a:endParaRPr lang="en-US" sz="2000" dirty="0" smtClean="0">
              <a:latin typeface="Arial" pitchFamily="34" charset="0"/>
            </a:endParaRPr>
          </a:p>
          <a:p>
            <a:pPr>
              <a:buFontTx/>
              <a:buNone/>
            </a:pPr>
            <a:r>
              <a:rPr lang="en-US" sz="2000" dirty="0" smtClean="0">
                <a:latin typeface="Arial" pitchFamily="34" charset="0"/>
              </a:rPr>
              <a:t>From</a:t>
            </a:r>
            <a:r>
              <a:rPr lang="en-US" sz="2000" baseline="0" dirty="0" smtClean="0">
                <a:latin typeface="Arial" pitchFamily="34" charset="0"/>
              </a:rPr>
              <a:t> </a:t>
            </a:r>
            <a:r>
              <a:rPr lang="en-US" sz="1800" dirty="0" smtClean="0">
                <a:latin typeface="Arial" pitchFamily="34" charset="0"/>
              </a:rPr>
              <a:t>American Heart Association Heart Disease and Stroke Statistics - 2005 Update</a:t>
            </a:r>
          </a:p>
          <a:p>
            <a:r>
              <a:rPr lang="en-US" sz="1800" dirty="0" smtClean="0">
                <a:latin typeface="Arial" pitchFamily="34" charset="0"/>
              </a:rPr>
              <a:t>(www.americanheart.org)</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5</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ModelFlow</a:t>
            </a:r>
            <a:r>
              <a:rPr lang="en-US" dirty="0" smtClean="0"/>
              <a:t>: model used in FMS </a:t>
            </a:r>
            <a:r>
              <a:rPr lang="en-US" dirty="0" err="1" smtClean="0"/>
              <a:t>PortaPres</a:t>
            </a:r>
            <a:r>
              <a:rPr lang="en-US" dirty="0" smtClean="0"/>
              <a:t> and </a:t>
            </a:r>
            <a:r>
              <a:rPr lang="en-US" dirty="0" err="1" smtClean="0"/>
              <a:t>FinaPres</a:t>
            </a:r>
            <a:r>
              <a:rPr lang="en-US" dirty="0" smtClean="0"/>
              <a:t> continuous blood pressure system</a:t>
            </a:r>
            <a:r>
              <a:rPr lang="en-US" baseline="0" dirty="0" smtClean="0"/>
              <a:t> to estimate stroke volume.</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venous occlusion started, then arterial blood starts to pool in the leg at a speed</a:t>
            </a:r>
            <a:r>
              <a:rPr lang="en-US" baseline="0" dirty="0" smtClean="0"/>
              <a:t> related to in-flow.</a:t>
            </a:r>
          </a:p>
          <a:p>
            <a:endParaRPr lang="en-US" baseline="0" dirty="0" smtClean="0"/>
          </a:p>
          <a:p>
            <a:r>
              <a:rPr lang="en-US" baseline="0" dirty="0" smtClean="0"/>
              <a:t>Blocking arterial at the foot effectively block arterial flow in the whole leg, but let the venous flow intact</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38</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Need to beef up this slide for next year</a:t>
            </a:r>
          </a:p>
          <a:p>
            <a:endParaRPr lang="en-US" dirty="0" smtClean="0"/>
          </a:p>
          <a:p>
            <a:r>
              <a:rPr lang="en-US" dirty="0" smtClean="0"/>
              <a:t>Red is chosen because of minimal absorption by water,</a:t>
            </a:r>
            <a:r>
              <a:rPr lang="en-US" baseline="0" dirty="0" smtClean="0"/>
              <a:t> hence good penetration depth.</a:t>
            </a:r>
          </a:p>
          <a:p>
            <a:endParaRPr lang="en-US" baseline="0" dirty="0" smtClean="0"/>
          </a:p>
          <a:p>
            <a:r>
              <a:rPr lang="en-US" baseline="0" dirty="0" smtClean="0"/>
              <a:t>Can anyone tell me why 1.6Mohm in the feedback loop?</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39</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low partial pressures of oxygen, most hemoglobin is deoxygenated. At around 90% (the value varies according to the clinical context) oxygen saturation increases according to an </a:t>
            </a:r>
            <a:r>
              <a:rPr lang="en-US" dirty="0" smtClean="0">
                <a:hlinkClick r:id="rId3" action="ppaction://hlinkfile" tooltip="Oxygen-hemoglobin dissociation curve"/>
              </a:rPr>
              <a:t>oxygen-hemoglobin dissociation curve</a:t>
            </a:r>
            <a:r>
              <a:rPr lang="en-US" dirty="0" smtClean="0"/>
              <a:t> and approaches 100% at partial oxygen pressures of &gt;10 </a:t>
            </a:r>
            <a:r>
              <a:rPr lang="en-US" dirty="0" err="1" smtClean="0"/>
              <a:t>kPa</a:t>
            </a:r>
            <a:r>
              <a:rPr lang="en-US" dirty="0" smtClean="0"/>
              <a:t> (wiki)</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40</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Stopped here</a:t>
            </a:r>
            <a:endParaRPr lang="en-US"/>
          </a:p>
        </p:txBody>
      </p:sp>
      <p:sp>
        <p:nvSpPr>
          <p:cNvPr id="4" name="Slide Number Placeholder 3"/>
          <p:cNvSpPr>
            <a:spLocks noGrp="1"/>
          </p:cNvSpPr>
          <p:nvPr>
            <p:ph type="sldNum" sz="quarter" idx="10"/>
          </p:nvPr>
        </p:nvSpPr>
        <p:spPr/>
        <p:txBody>
          <a:bodyPr/>
          <a:lstStyle/>
          <a:p>
            <a:fld id="{76D49C58-144F-45C0-A4AC-80F70F85B597}" type="slidenum">
              <a:rPr lang="en-US" smtClean="0"/>
              <a:pPr/>
              <a:t>41</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Murmurs</a:t>
            </a:r>
            <a:r>
              <a:rPr lang="en-US" baseline="0" dirty="0" smtClean="0"/>
              <a:t> are due to leakage in the heart valves</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42</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first (SI) heart sound (HS) is associated with closure </a:t>
            </a:r>
            <a:r>
              <a:rPr lang="en-US" sz="1200" kern="1200" baseline="0" dirty="0" err="1" smtClean="0">
                <a:solidFill>
                  <a:schemeClr val="tx1"/>
                </a:solidFill>
                <a:latin typeface="+mn-lt"/>
                <a:ea typeface="+mn-ea"/>
                <a:cs typeface="+mn-cs"/>
              </a:rPr>
              <a:t>ofthe</a:t>
            </a:r>
            <a:r>
              <a:rPr lang="en-US" sz="1200" kern="1200" baseline="0" dirty="0" smtClean="0">
                <a:solidFill>
                  <a:schemeClr val="tx1"/>
                </a:solidFill>
                <a:latin typeface="+mn-lt"/>
                <a:ea typeface="+mn-ea"/>
                <a:cs typeface="+mn-cs"/>
              </a:rPr>
              <a:t> mitral valve but as the valve leaflets are tissue thin, other mechanical factors associated with the closure of the valve are believed to account for the audible sounds. These include the oscillation of blood in the ventricular chambers, vibration of the chamber walls, abrupt tensing of the </a:t>
            </a:r>
            <a:r>
              <a:rPr lang="en-US" sz="1200" kern="1200" baseline="0" dirty="0" err="1" smtClean="0">
                <a:solidFill>
                  <a:schemeClr val="tx1"/>
                </a:solidFill>
                <a:latin typeface="+mn-lt"/>
                <a:ea typeface="+mn-ea"/>
                <a:cs typeface="+mn-cs"/>
              </a:rPr>
              <a:t>chordae</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tendinae</a:t>
            </a:r>
            <a:r>
              <a:rPr lang="en-US" sz="1200" kern="1200" baseline="0" smtClean="0">
                <a:solidFill>
                  <a:schemeClr val="tx1"/>
                </a:solidFill>
                <a:latin typeface="+mn-lt"/>
                <a:ea typeface="+mn-ea"/>
                <a:cs typeface="+mn-cs"/>
              </a:rPr>
              <a:t> supporting the </a:t>
            </a:r>
            <a:r>
              <a:rPr lang="en-US" sz="1200" kern="1200" baseline="0" dirty="0" smtClean="0">
                <a:solidFill>
                  <a:schemeClr val="tx1"/>
                </a:solidFill>
                <a:latin typeface="+mn-lt"/>
                <a:ea typeface="+mn-ea"/>
                <a:cs typeface="+mn-cs"/>
              </a:rPr>
              <a:t>mitral valve leaflets and tensing of the mitral valve itself.</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43</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76D49C58-144F-45C0-A4AC-80F70F85B597}" type="slidenum">
              <a:rPr lang="en-US" smtClean="0"/>
              <a:pPr/>
              <a:t>45</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Charge</a:t>
            </a:r>
            <a:r>
              <a:rPr lang="en-US" baseline="0" dirty="0" smtClean="0"/>
              <a:t> amplifiers are better suited than voltage amplifier because </a:t>
            </a:r>
            <a:r>
              <a:rPr lang="en-US" b="1" baseline="0" dirty="0" smtClean="0"/>
              <a:t>they are less sensitive to parasitic capacitances</a:t>
            </a:r>
            <a:r>
              <a:rPr lang="en-US" baseline="0" dirty="0" smtClean="0"/>
              <a:t>. (check app report for that).</a:t>
            </a:r>
          </a:p>
          <a:p>
            <a:endParaRPr lang="en-US" baseline="0" dirty="0" smtClean="0"/>
          </a:p>
          <a:p>
            <a:r>
              <a:rPr lang="en-US" baseline="0" dirty="0" smtClean="0"/>
              <a:t>Notice the single supply implementation</a:t>
            </a:r>
          </a:p>
          <a:p>
            <a:endParaRPr lang="en-US" baseline="0" dirty="0" smtClean="0"/>
          </a:p>
          <a:p>
            <a:r>
              <a:rPr lang="en-US" baseline="0" dirty="0" smtClean="0"/>
              <a:t>Outside of the linear region, the </a:t>
            </a:r>
            <a:r>
              <a:rPr lang="en-US" baseline="0" dirty="0" err="1" smtClean="0"/>
              <a:t>piezo</a:t>
            </a:r>
            <a:r>
              <a:rPr lang="en-US" baseline="0" dirty="0" smtClean="0"/>
              <a:t> behaves like a RLC circuit, with a resonant frequency, and a high-pass effect.</a:t>
            </a:r>
          </a:p>
          <a:p>
            <a:endParaRPr lang="en-US" baseline="0" dirty="0" smtClean="0"/>
          </a:p>
          <a:p>
            <a:r>
              <a:rPr lang="en-US" baseline="0" dirty="0" err="1" smtClean="0"/>
              <a:t>Piezo</a:t>
            </a:r>
            <a:r>
              <a:rPr lang="en-US" baseline="0" dirty="0" smtClean="0"/>
              <a:t> sensors are sometimes found integrated with a FET transistor to buffer the signal and provide a low output impedance signal.</a:t>
            </a:r>
          </a:p>
          <a:p>
            <a:endParaRPr lang="en-US" baseline="0" dirty="0" smtClean="0"/>
          </a:p>
          <a:p>
            <a:r>
              <a:rPr lang="en-US" dirty="0" smtClean="0"/>
              <a:t>Can also make nice accelerometers (often used in pacemaker, since does</a:t>
            </a:r>
            <a:r>
              <a:rPr lang="en-US" baseline="0" dirty="0" smtClean="0"/>
              <a:t> not require power)</a:t>
            </a:r>
          </a:p>
          <a:p>
            <a:endParaRPr lang="en-US" baseline="0" dirty="0" smtClean="0"/>
          </a:p>
          <a:p>
            <a:r>
              <a:rPr lang="en-US" b="1" baseline="0" dirty="0" smtClean="0"/>
              <a:t>For next year – add  capacitive sensor too. Look at circuit from Horowitz and Hill, p. 1003</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Strain causes a redistribution of charges and results in a net electric dipole</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46</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Show the </a:t>
            </a:r>
            <a:r>
              <a:rPr lang="en-US" dirty="0" err="1" smtClean="0"/>
              <a:t>inovise</a:t>
            </a:r>
            <a:r>
              <a:rPr lang="en-US" dirty="0" smtClean="0"/>
              <a:t> sensor too.</a:t>
            </a:r>
            <a:br>
              <a:rPr lang="en-US" dirty="0" smtClean="0"/>
            </a:br>
            <a:endParaRPr lang="en-US" dirty="0" smtClean="0"/>
          </a:p>
          <a:p>
            <a:r>
              <a:rPr lang="en-US" dirty="0" err="1" smtClean="0"/>
              <a:t>Thinklabs</a:t>
            </a:r>
            <a:r>
              <a:rPr lang="en-US" baseline="0" dirty="0" smtClean="0"/>
              <a:t> – get higher bandwidth, but </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why the pressure</a:t>
            </a:r>
            <a:r>
              <a:rPr lang="en-US" baseline="0" dirty="0" smtClean="0"/>
              <a:t> are so important in the body. It not only determines what against the heart has to push (</a:t>
            </a:r>
            <a:r>
              <a:rPr lang="en-US" baseline="0" dirty="0" err="1" smtClean="0"/>
              <a:t>afterload</a:t>
            </a:r>
            <a:r>
              <a:rPr lang="en-US" baseline="0" dirty="0" smtClean="0"/>
              <a:t>), but also what will fill the heart and ‘arm’ it (pre-load).</a:t>
            </a:r>
            <a:endParaRPr lang="en-US" dirty="0" smtClean="0"/>
          </a:p>
          <a:p>
            <a:endParaRPr lang="en-US" dirty="0" smtClean="0"/>
          </a:p>
          <a:p>
            <a:r>
              <a:rPr lang="en-US" dirty="0" smtClean="0"/>
              <a:t>The atria buffer the continuous incoming flow from the vein when the ventricles are contracting.</a:t>
            </a:r>
          </a:p>
          <a:p>
            <a:endParaRPr lang="en-US" dirty="0" smtClean="0"/>
          </a:p>
          <a:p>
            <a:r>
              <a:rPr lang="en-US" dirty="0" smtClean="0"/>
              <a:t>Make the link with the respiration, reducing blood flow, thus increasing heart</a:t>
            </a:r>
            <a:r>
              <a:rPr lang="en-US" baseline="0" dirty="0" smtClean="0"/>
              <a:t> rate</a:t>
            </a:r>
            <a:endParaRPr lang="en-US" dirty="0" smtClean="0"/>
          </a:p>
        </p:txBody>
      </p:sp>
      <p:sp>
        <p:nvSpPr>
          <p:cNvPr id="4" name="Slide Number Placeholder 3"/>
          <p:cNvSpPr>
            <a:spLocks noGrp="1"/>
          </p:cNvSpPr>
          <p:nvPr>
            <p:ph type="sldNum" sz="quarter" idx="10"/>
          </p:nvPr>
        </p:nvSpPr>
        <p:spPr/>
        <p:txBody>
          <a:bodyPr/>
          <a:lstStyle/>
          <a:p>
            <a:fld id="{76D49C58-144F-45C0-A4AC-80F70F85B597}" type="slidenum">
              <a:rPr lang="en-US" smtClean="0"/>
              <a:pPr/>
              <a:t>6</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Plenty of other cardi0graphy (apex, …)</a:t>
            </a:r>
          </a:p>
          <a:p>
            <a:r>
              <a:rPr lang="en-US" dirty="0" smtClean="0"/>
              <a:t>Data taken with ST Microelectronics</a:t>
            </a:r>
            <a:r>
              <a:rPr lang="en-US" baseline="0" dirty="0" smtClean="0"/>
              <a:t> 3-axis </a:t>
            </a:r>
            <a:r>
              <a:rPr lang="en-US" baseline="0" dirty="0" err="1" smtClean="0"/>
              <a:t>accel</a:t>
            </a:r>
            <a:r>
              <a:rPr lang="en-US" baseline="0" dirty="0" smtClean="0"/>
              <a:t> (</a:t>
            </a:r>
            <a:r>
              <a:rPr lang="en-US" sz="1200" kern="1200" dirty="0" smtClean="0">
                <a:solidFill>
                  <a:schemeClr val="tx1"/>
                </a:solidFill>
                <a:latin typeface="+mn-lt"/>
                <a:ea typeface="+mn-ea"/>
                <a:cs typeface="+mn-cs"/>
              </a:rPr>
              <a:t>LIS3L02AL, 3-axis, +/-</a:t>
            </a:r>
            <a:r>
              <a:rPr lang="en-US" sz="1200" kern="1200" baseline="0" dirty="0" smtClean="0">
                <a:solidFill>
                  <a:schemeClr val="tx1"/>
                </a:solidFill>
                <a:latin typeface="+mn-lt"/>
                <a:ea typeface="+mn-ea"/>
                <a:cs typeface="+mn-cs"/>
              </a:rPr>
              <a:t> 2g</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Define</a:t>
            </a:r>
            <a:r>
              <a:rPr lang="en-US" baseline="0" dirty="0" smtClean="0"/>
              <a:t> a few things (stroke volume, ejection fraction,…)</a:t>
            </a:r>
          </a:p>
          <a:p>
            <a:r>
              <a:rPr lang="en-US" baseline="0" dirty="0" smtClean="0"/>
              <a:t>Valve: </a:t>
            </a:r>
            <a:r>
              <a:rPr lang="en-US" baseline="0" dirty="0" err="1" smtClean="0"/>
              <a:t>Atrio</a:t>
            </a:r>
            <a:r>
              <a:rPr lang="en-US" baseline="0" dirty="0" smtClean="0"/>
              <a:t>-ventricular (bicuspid/mitral - left, tricuspid - right), Aortic valve (left), Pulmonary valve (right)</a:t>
            </a:r>
          </a:p>
          <a:p>
            <a:endParaRPr lang="en-US" baseline="0" dirty="0" smtClean="0"/>
          </a:p>
          <a:p>
            <a:r>
              <a:rPr lang="en-US" baseline="0" dirty="0" smtClean="0"/>
              <a:t>Note that </a:t>
            </a:r>
            <a:r>
              <a:rPr lang="en-US" b="1" baseline="0" dirty="0" smtClean="0"/>
              <a:t>heart pressures are very useful for diagnostic purposes</a:t>
            </a:r>
            <a:r>
              <a:rPr lang="en-US" baseline="0" dirty="0" smtClean="0"/>
              <a:t>.</a:t>
            </a:r>
          </a:p>
          <a:p>
            <a:endParaRPr lang="en-US" baseline="0" dirty="0" smtClean="0"/>
          </a:p>
          <a:p>
            <a:r>
              <a:rPr lang="en-US" baseline="0" dirty="0" smtClean="0"/>
              <a:t>Lance Armstrong </a:t>
            </a:r>
            <a:r>
              <a:rPr lang="en-US" baseline="0" dirty="0" err="1" smtClean="0"/>
              <a:t>vs</a:t>
            </a:r>
            <a:r>
              <a:rPr lang="en-US" baseline="0" dirty="0" smtClean="0"/>
              <a:t> average</a:t>
            </a:r>
          </a:p>
          <a:p>
            <a:endParaRPr lang="en-US" baseline="0" dirty="0" smtClean="0"/>
          </a:p>
          <a:p>
            <a:r>
              <a:rPr lang="en-US" baseline="0" dirty="0" smtClean="0"/>
              <a:t>Rest:</a:t>
            </a:r>
          </a:p>
          <a:p>
            <a:r>
              <a:rPr lang="en-US" baseline="0" dirty="0" smtClean="0"/>
              <a:t>HR	32 </a:t>
            </a:r>
            <a:r>
              <a:rPr lang="en-US" baseline="0" dirty="0" err="1" smtClean="0"/>
              <a:t>bpm</a:t>
            </a:r>
            <a:r>
              <a:rPr lang="en-US" baseline="0" dirty="0" smtClean="0"/>
              <a:t>	75 </a:t>
            </a:r>
            <a:r>
              <a:rPr lang="en-US" baseline="0" dirty="0" err="1" smtClean="0"/>
              <a:t>bpm</a:t>
            </a:r>
            <a:endParaRPr lang="en-US" baseline="0" dirty="0" smtClean="0"/>
          </a:p>
          <a:p>
            <a:r>
              <a:rPr lang="en-US" baseline="0" dirty="0" smtClean="0"/>
              <a:t>SV	200 ml	70 ml</a:t>
            </a:r>
          </a:p>
          <a:p>
            <a:r>
              <a:rPr lang="en-US" baseline="0" dirty="0" smtClean="0"/>
              <a:t>CO	6.4 l/min	5.2 l/min</a:t>
            </a:r>
          </a:p>
          <a:p>
            <a:endParaRPr lang="en-US" baseline="0" dirty="0" smtClean="0"/>
          </a:p>
          <a:p>
            <a:r>
              <a:rPr lang="en-US" baseline="0" dirty="0" smtClean="0"/>
              <a:t>@ 85% max exercise</a:t>
            </a:r>
          </a:p>
          <a:p>
            <a:r>
              <a:rPr lang="en-US" baseline="0" dirty="0" smtClean="0"/>
              <a:t>HR	156 </a:t>
            </a:r>
            <a:r>
              <a:rPr lang="en-US" baseline="0" dirty="0" err="1" smtClean="0"/>
              <a:t>bpm</a:t>
            </a:r>
            <a:r>
              <a:rPr lang="en-US" baseline="0" dirty="0" smtClean="0"/>
              <a:t>	156 </a:t>
            </a:r>
            <a:r>
              <a:rPr lang="en-US" baseline="0" dirty="0" err="1" smtClean="0"/>
              <a:t>bpm</a:t>
            </a:r>
            <a:endParaRPr lang="en-US" baseline="0" dirty="0" smtClean="0"/>
          </a:p>
          <a:p>
            <a:r>
              <a:rPr lang="en-US" baseline="0" dirty="0" smtClean="0"/>
              <a:t>SV	200 ml	70 ml</a:t>
            </a:r>
          </a:p>
          <a:p>
            <a:r>
              <a:rPr lang="en-US" baseline="0" dirty="0" smtClean="0"/>
              <a:t>CO	31 l/min	11 l/min</a:t>
            </a:r>
          </a:p>
          <a:p>
            <a:endParaRPr lang="en-US" baseline="0" dirty="0" smtClean="0"/>
          </a:p>
          <a:p>
            <a:r>
              <a:rPr lang="en-US" baseline="0" dirty="0" smtClean="0"/>
              <a:t>@100%, </a:t>
            </a:r>
            <a:r>
              <a:rPr lang="en-US" baseline="0" dirty="0" err="1" smtClean="0"/>
              <a:t>Alpes</a:t>
            </a:r>
            <a:r>
              <a:rPr lang="en-US" baseline="0" dirty="0" smtClean="0"/>
              <a:t> </a:t>
            </a:r>
            <a:r>
              <a:rPr lang="en-US" baseline="0" dirty="0" err="1" smtClean="0"/>
              <a:t>d’huez</a:t>
            </a:r>
            <a:r>
              <a:rPr lang="en-US" baseline="0" dirty="0" smtClean="0"/>
              <a:t>…</a:t>
            </a:r>
          </a:p>
          <a:p>
            <a:r>
              <a:rPr lang="en-US" baseline="0" dirty="0" smtClean="0"/>
              <a:t>HR	200 </a:t>
            </a:r>
            <a:r>
              <a:rPr lang="en-US" baseline="0" dirty="0" err="1" smtClean="0"/>
              <a:t>bpm</a:t>
            </a:r>
            <a:r>
              <a:rPr lang="en-US" baseline="0" dirty="0" smtClean="0"/>
              <a:t>	184 </a:t>
            </a:r>
            <a:r>
              <a:rPr lang="en-US" baseline="0" dirty="0" err="1" smtClean="0"/>
              <a:t>bpm</a:t>
            </a:r>
            <a:endParaRPr lang="en-US" baseline="0" dirty="0" smtClean="0"/>
          </a:p>
          <a:p>
            <a:r>
              <a:rPr lang="en-US" baseline="0" dirty="0" smtClean="0"/>
              <a:t>SV	200 ml	70 ml</a:t>
            </a:r>
          </a:p>
          <a:p>
            <a:r>
              <a:rPr lang="en-US" baseline="0" dirty="0" smtClean="0"/>
              <a:t>CO	40 l/min	12.8 l/min</a:t>
            </a:r>
          </a:p>
          <a:p>
            <a:endParaRPr lang="en-US" baseline="0" dirty="0" smtClean="0"/>
          </a:p>
          <a:p>
            <a:r>
              <a:rPr lang="en-US" dirty="0" smtClean="0"/>
              <a:t>VO2 max	84 ml/kg/min	  40 ml/kg/min</a:t>
            </a:r>
          </a:p>
          <a:p>
            <a:endParaRPr lang="en-US" dirty="0" smtClean="0"/>
          </a:p>
          <a:p>
            <a:r>
              <a:rPr lang="en-US" dirty="0" smtClean="0"/>
              <a:t>Miguel</a:t>
            </a:r>
            <a:r>
              <a:rPr lang="en-US" baseline="0" dirty="0" smtClean="0"/>
              <a:t> </a:t>
            </a:r>
            <a:r>
              <a:rPr lang="en-US" baseline="0" dirty="0" err="1" smtClean="0"/>
              <a:t>Indurain</a:t>
            </a:r>
            <a:r>
              <a:rPr lang="en-US" baseline="0" dirty="0" smtClean="0"/>
              <a:t>: resting HR = 28bpm, CO = 50l/min at max</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76D49C58-144F-45C0-A4AC-80F70F85B597}"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Define</a:t>
            </a:r>
            <a:r>
              <a:rPr lang="en-US" baseline="0" dirty="0" smtClean="0"/>
              <a:t> a few things (stroke volume, ejection fraction,…)</a:t>
            </a:r>
          </a:p>
          <a:p>
            <a:r>
              <a:rPr lang="en-US" baseline="0" dirty="0" smtClean="0"/>
              <a:t>Valve: </a:t>
            </a:r>
            <a:r>
              <a:rPr lang="en-US" baseline="0" dirty="0" err="1" smtClean="0"/>
              <a:t>Atrio</a:t>
            </a:r>
            <a:r>
              <a:rPr lang="en-US" baseline="0" dirty="0" smtClean="0"/>
              <a:t>-ventricular (bicuspid/mitral - left, tricuspid - right), Aortic valve (left), Pulmonary valve (right)</a:t>
            </a:r>
          </a:p>
          <a:p>
            <a:endParaRPr lang="en-US" baseline="0" dirty="0" smtClean="0"/>
          </a:p>
          <a:p>
            <a:r>
              <a:rPr lang="en-US" baseline="0" dirty="0" smtClean="0"/>
              <a:t>Note that </a:t>
            </a:r>
            <a:r>
              <a:rPr lang="en-US" b="1" baseline="0" dirty="0" smtClean="0"/>
              <a:t>heart pressures are very useful for diagnostic purposes</a:t>
            </a:r>
            <a:r>
              <a:rPr lang="en-US" baseline="0" dirty="0" smtClean="0"/>
              <a:t>.</a:t>
            </a:r>
          </a:p>
          <a:p>
            <a:endParaRPr lang="en-US" baseline="0" dirty="0" smtClean="0"/>
          </a:p>
          <a:p>
            <a:r>
              <a:rPr lang="en-US" baseline="0" dirty="0" smtClean="0"/>
              <a:t>Lance Armstrong </a:t>
            </a:r>
            <a:r>
              <a:rPr lang="en-US" baseline="0" dirty="0" err="1" smtClean="0"/>
              <a:t>vs</a:t>
            </a:r>
            <a:r>
              <a:rPr lang="en-US" baseline="0" dirty="0" smtClean="0"/>
              <a:t> average</a:t>
            </a:r>
          </a:p>
          <a:p>
            <a:endParaRPr lang="en-US" baseline="0" dirty="0" smtClean="0"/>
          </a:p>
          <a:p>
            <a:r>
              <a:rPr lang="en-US" baseline="0" dirty="0" smtClean="0"/>
              <a:t>Rest:</a:t>
            </a:r>
          </a:p>
          <a:p>
            <a:r>
              <a:rPr lang="en-US" baseline="0" dirty="0" smtClean="0"/>
              <a:t>HR	32 </a:t>
            </a:r>
            <a:r>
              <a:rPr lang="en-US" baseline="0" dirty="0" err="1" smtClean="0"/>
              <a:t>bpm</a:t>
            </a:r>
            <a:r>
              <a:rPr lang="en-US" baseline="0" dirty="0" smtClean="0"/>
              <a:t>	75 </a:t>
            </a:r>
            <a:r>
              <a:rPr lang="en-US" baseline="0" dirty="0" err="1" smtClean="0"/>
              <a:t>bpm</a:t>
            </a:r>
            <a:endParaRPr lang="en-US" baseline="0" dirty="0" smtClean="0"/>
          </a:p>
          <a:p>
            <a:r>
              <a:rPr lang="en-US" baseline="0" dirty="0" smtClean="0"/>
              <a:t>SV	200 ml	70 ml</a:t>
            </a:r>
          </a:p>
          <a:p>
            <a:r>
              <a:rPr lang="en-US" baseline="0" dirty="0" smtClean="0"/>
              <a:t>CO	6.4 l/min	5.2 l/min</a:t>
            </a:r>
          </a:p>
          <a:p>
            <a:endParaRPr lang="en-US" baseline="0" dirty="0" smtClean="0"/>
          </a:p>
          <a:p>
            <a:r>
              <a:rPr lang="en-US" baseline="0" dirty="0" smtClean="0"/>
              <a:t>@ 85% max exercise</a:t>
            </a:r>
          </a:p>
          <a:p>
            <a:r>
              <a:rPr lang="en-US" baseline="0" dirty="0" smtClean="0"/>
              <a:t>HR	156 </a:t>
            </a:r>
            <a:r>
              <a:rPr lang="en-US" baseline="0" dirty="0" err="1" smtClean="0"/>
              <a:t>bpm</a:t>
            </a:r>
            <a:r>
              <a:rPr lang="en-US" baseline="0" dirty="0" smtClean="0"/>
              <a:t>	156 </a:t>
            </a:r>
            <a:r>
              <a:rPr lang="en-US" baseline="0" dirty="0" err="1" smtClean="0"/>
              <a:t>bpm</a:t>
            </a:r>
            <a:endParaRPr lang="en-US" baseline="0" dirty="0" smtClean="0"/>
          </a:p>
          <a:p>
            <a:r>
              <a:rPr lang="en-US" baseline="0" dirty="0" smtClean="0"/>
              <a:t>SV	200 ml	70 ml</a:t>
            </a:r>
          </a:p>
          <a:p>
            <a:r>
              <a:rPr lang="en-US" baseline="0" dirty="0" smtClean="0"/>
              <a:t>CO	31 l/min	11 l/min</a:t>
            </a:r>
          </a:p>
          <a:p>
            <a:endParaRPr lang="en-US" baseline="0" dirty="0" smtClean="0"/>
          </a:p>
          <a:p>
            <a:r>
              <a:rPr lang="en-US" baseline="0" dirty="0" smtClean="0"/>
              <a:t>@100%, </a:t>
            </a:r>
            <a:r>
              <a:rPr lang="en-US" baseline="0" dirty="0" err="1" smtClean="0"/>
              <a:t>Alpes</a:t>
            </a:r>
            <a:r>
              <a:rPr lang="en-US" baseline="0" dirty="0" smtClean="0"/>
              <a:t> </a:t>
            </a:r>
            <a:r>
              <a:rPr lang="en-US" baseline="0" dirty="0" err="1" smtClean="0"/>
              <a:t>d’huez</a:t>
            </a:r>
            <a:r>
              <a:rPr lang="en-US" baseline="0" dirty="0" smtClean="0"/>
              <a:t>…</a:t>
            </a:r>
          </a:p>
          <a:p>
            <a:r>
              <a:rPr lang="en-US" baseline="0" dirty="0" smtClean="0"/>
              <a:t>HR	200 </a:t>
            </a:r>
            <a:r>
              <a:rPr lang="en-US" baseline="0" dirty="0" err="1" smtClean="0"/>
              <a:t>bpm</a:t>
            </a:r>
            <a:r>
              <a:rPr lang="en-US" baseline="0" dirty="0" smtClean="0"/>
              <a:t>	184 </a:t>
            </a:r>
            <a:r>
              <a:rPr lang="en-US" baseline="0" dirty="0" err="1" smtClean="0"/>
              <a:t>bpm</a:t>
            </a:r>
            <a:endParaRPr lang="en-US" baseline="0" dirty="0" smtClean="0"/>
          </a:p>
          <a:p>
            <a:r>
              <a:rPr lang="en-US" baseline="0" dirty="0" smtClean="0"/>
              <a:t>SV	200 ml	70 ml</a:t>
            </a:r>
          </a:p>
          <a:p>
            <a:r>
              <a:rPr lang="en-US" baseline="0" dirty="0" smtClean="0"/>
              <a:t>CO	40 l/min	12.8 l/min</a:t>
            </a:r>
          </a:p>
          <a:p>
            <a:endParaRPr lang="en-US" baseline="0" dirty="0" smtClean="0"/>
          </a:p>
          <a:p>
            <a:r>
              <a:rPr lang="en-US" dirty="0" smtClean="0"/>
              <a:t>VO2 max	84 ml/kg/min	  40 ml/kg/min</a:t>
            </a:r>
          </a:p>
          <a:p>
            <a:endParaRPr lang="en-US" dirty="0" smtClean="0"/>
          </a:p>
          <a:p>
            <a:r>
              <a:rPr lang="en-US" dirty="0" smtClean="0"/>
              <a:t>Miguel</a:t>
            </a:r>
            <a:r>
              <a:rPr lang="en-US" baseline="0" dirty="0" smtClean="0"/>
              <a:t> </a:t>
            </a:r>
            <a:r>
              <a:rPr lang="en-US" baseline="0" dirty="0" err="1" smtClean="0"/>
              <a:t>Indurain</a:t>
            </a:r>
            <a:r>
              <a:rPr lang="en-US" baseline="0" dirty="0" smtClean="0"/>
              <a:t>: resting HR = 28bpm, CO = 50l/min at max</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76D49C58-144F-45C0-A4AC-80F70F85B59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parameters of function measured and displayed in the </a:t>
            </a:r>
            <a:r>
              <a:rPr lang="en-US" dirty="0" err="1" smtClean="0"/>
              <a:t>Wiggers</a:t>
            </a:r>
            <a:r>
              <a:rPr lang="en-US" dirty="0" smtClean="0"/>
              <a:t> Diagram include: aortic pressure (obtained by placing a catheter and associated pressure transducer in the aorta); left ventricular pressure (obtained by placing a catheter and associated pressure transducer in the left ventricular chamber - through the aortic valve); left atrial pressure (obtained as a "wedge pressure" from a catheter inserted into the pulmonary artery from the right side of the heart); aortic blood flow (obtained by one of a variety of techniques including </a:t>
            </a:r>
            <a:r>
              <a:rPr lang="en-US" dirty="0" err="1" smtClean="0"/>
              <a:t>doppler</a:t>
            </a:r>
            <a:r>
              <a:rPr lang="en-US" dirty="0" smtClean="0"/>
              <a:t>); ventricular volume (obtained from indicator dilution techniques); heart sounds (obtained by auscultation); venous pulse (obtained by placement of a catheter and associated pressure transducer in the inferior or superior vena cava); and electrocardiogram (obtained from placement of surface electrodes).“</a:t>
            </a:r>
          </a:p>
          <a:p>
            <a:endParaRPr lang="en-US" dirty="0" smtClean="0"/>
          </a:p>
          <a:p>
            <a:r>
              <a:rPr lang="en-US" dirty="0" err="1" smtClean="0"/>
              <a:t>Dicrotic</a:t>
            </a:r>
            <a:r>
              <a:rPr lang="en-US" dirty="0" smtClean="0"/>
              <a:t> notch</a:t>
            </a:r>
            <a:r>
              <a:rPr lang="en-US" baseline="0" dirty="0" smtClean="0"/>
              <a:t>: aortic valve closes</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other main player in the hemodynamics system is obviously the vasculature through which the blood flows.</a:t>
            </a:r>
          </a:p>
          <a:p>
            <a:endParaRPr lang="en-US" dirty="0" smtClean="0"/>
          </a:p>
          <a:p>
            <a:r>
              <a:rPr lang="en-US" dirty="0" smtClean="0"/>
              <a:t>The total resistance</a:t>
            </a:r>
            <a:r>
              <a:rPr lang="en-US" baseline="0" dirty="0" smtClean="0"/>
              <a:t> of the systemic vasculature is called Total Peripheral Resistance (TPR).</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second equation is </a:t>
            </a:r>
            <a:r>
              <a:rPr lang="en-US" sz="1200" baseline="0" dirty="0" smtClean="0">
                <a:latin typeface="Arial" pitchFamily="34" charset="0"/>
                <a:sym typeface="Symbol"/>
              </a:rPr>
              <a:t>the f</a:t>
            </a:r>
            <a:r>
              <a:rPr lang="en-US" sz="1200" dirty="0" smtClean="0">
                <a:latin typeface="Arial" pitchFamily="34" charset="0"/>
                <a:sym typeface="Symbol"/>
              </a:rPr>
              <a:t>luid equivalent to Ohm’s law. The average</a:t>
            </a:r>
            <a:r>
              <a:rPr lang="en-US" sz="1200" baseline="0" dirty="0" smtClean="0">
                <a:latin typeface="Arial" pitchFamily="34" charset="0"/>
                <a:sym typeface="Symbol"/>
              </a:rPr>
              <a:t> pressure associated with a mean R (TPR) and a cardiac output (flow) is the </a:t>
            </a:r>
            <a:r>
              <a:rPr lang="en-US" sz="1200" b="1" baseline="0" dirty="0" smtClean="0">
                <a:latin typeface="Arial" pitchFamily="34" charset="0"/>
                <a:sym typeface="Symbol"/>
              </a:rPr>
              <a:t>Mean Arterial Pressure</a:t>
            </a:r>
            <a:r>
              <a:rPr lang="en-US" sz="1200" baseline="0" dirty="0" smtClean="0">
                <a:latin typeface="Arial" pitchFamily="34" charset="0"/>
                <a:sym typeface="Symbol"/>
              </a:rPr>
              <a:t> (MAP).</a:t>
            </a:r>
            <a:endParaRPr lang="en-US" sz="1200" dirty="0" smtClean="0">
              <a:latin typeface="Arial" pitchFamily="34" charset="0"/>
              <a:sym typeface="Symbo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latin typeface="Arial" pitchFamily="34" charset="0"/>
              <a:sym typeface="Symbo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sym typeface="Symbol"/>
              </a:rPr>
              <a:t>Total flow is constant throughout the system.</a:t>
            </a:r>
            <a:endParaRPr lang="en-US" baseline="0" dirty="0" smtClean="0"/>
          </a:p>
          <a:p>
            <a:endParaRPr lang="en-US" baseline="0" dirty="0" smtClean="0"/>
          </a:p>
          <a:p>
            <a:r>
              <a:rPr lang="en-US" dirty="0" smtClean="0"/>
              <a:t>Arteries have a lot of muscles and elastic</a:t>
            </a:r>
            <a:r>
              <a:rPr lang="en-US" baseline="0" dirty="0" smtClean="0"/>
              <a:t> fibers to withstand high pressure.</a:t>
            </a:r>
          </a:p>
          <a:p>
            <a:endParaRPr lang="en-US" baseline="0" dirty="0" smtClean="0"/>
          </a:p>
          <a:p>
            <a:r>
              <a:rPr lang="en-US" baseline="0" dirty="0" smtClean="0"/>
              <a:t>Veins are more elastic, and can store more blood</a:t>
            </a:r>
          </a:p>
          <a:p>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a:t>
            </a:r>
            <a:r>
              <a:rPr lang="en-US" baseline="0" dirty="0" smtClean="0"/>
              <a:t> subconscious control, typically divided into two subsystems: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parasympathetic nervous system and sympathetic nervous system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Vasodilatation and constriction is performed by smooth muscle cells in the walls of arteries, veins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these three parameters are the focus on most of the hypertension drugs (</a:t>
            </a:r>
            <a:r>
              <a:rPr lang="en-US" dirty="0" err="1" smtClean="0"/>
              <a:t>betablocker</a:t>
            </a:r>
            <a:r>
              <a:rPr lang="en-US" dirty="0" smtClean="0"/>
              <a:t> – heart rate/</a:t>
            </a:r>
            <a:r>
              <a:rPr lang="en-US" dirty="0" err="1" smtClean="0"/>
              <a:t>vasodilation</a:t>
            </a:r>
            <a:r>
              <a:rPr lang="en-US" dirty="0" smtClean="0"/>
              <a:t>,</a:t>
            </a:r>
            <a:r>
              <a:rPr lang="en-US" baseline="0" dirty="0" smtClean="0"/>
              <a:t> diuretics – blood volume, ACE inhibitors – </a:t>
            </a:r>
            <a:r>
              <a:rPr lang="en-US" baseline="0" dirty="0" err="1" smtClean="0"/>
              <a:t>vasodilation</a:t>
            </a:r>
            <a:r>
              <a:rPr lang="en-US" baseline="0" dirty="0" smtClean="0"/>
              <a:t>/blood volume, through blockade of </a:t>
            </a:r>
            <a:r>
              <a:rPr lang="en-US" baseline="0" dirty="0" err="1" smtClean="0"/>
              <a:t>angiotensin</a:t>
            </a:r>
            <a:r>
              <a:rPr lang="en-US" baseline="0" dirty="0" smtClean="0"/>
              <a:t> conversion in the </a:t>
            </a:r>
            <a:r>
              <a:rPr lang="en-US" baseline="0" dirty="0" err="1" smtClean="0"/>
              <a:t>renin-angiotensin-aldosterone</a:t>
            </a:r>
            <a:r>
              <a:rPr lang="en-US" baseline="0" dirty="0" smtClean="0"/>
              <a:t> system (RAAS).</a:t>
            </a:r>
            <a:endParaRPr lang="en-US" dirty="0"/>
          </a:p>
        </p:txBody>
      </p:sp>
      <p:sp>
        <p:nvSpPr>
          <p:cNvPr id="4" name="Slide Number Placeholder 3"/>
          <p:cNvSpPr>
            <a:spLocks noGrp="1"/>
          </p:cNvSpPr>
          <p:nvPr>
            <p:ph type="sldNum" sz="quarter" idx="10"/>
          </p:nvPr>
        </p:nvSpPr>
        <p:spPr/>
        <p:txBody>
          <a:bodyPr/>
          <a:lstStyle/>
          <a:p>
            <a:fld id="{76D49C58-144F-45C0-A4AC-80F70F85B59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20" descr="Stanford Background"/>
          <p:cNvPicPr>
            <a:picLocks noChangeAspect="1" noChangeArrowheads="1"/>
          </p:cNvPicPr>
          <p:nvPr userDrawn="1"/>
        </p:nvPicPr>
        <p:blipFill>
          <a:blip r:embed="rId2" cstate="screen">
            <a:clrChange>
              <a:clrFrom>
                <a:srgbClr val="FFFFFF"/>
              </a:clrFrom>
              <a:clrTo>
                <a:srgbClr val="FFFFFF">
                  <a:alpha val="0"/>
                </a:srgbClr>
              </a:clrTo>
            </a:clrChange>
            <a:duotone>
              <a:prstClr val="black"/>
              <a:schemeClr val="accent4">
                <a:tint val="45000"/>
                <a:satMod val="400000"/>
              </a:schemeClr>
            </a:duotone>
            <a:lum bright="46000" contrast="-100000"/>
          </a:blip>
          <a:srcRect/>
          <a:stretch>
            <a:fillRect/>
          </a:stretch>
        </p:blipFill>
        <p:spPr bwMode="auto">
          <a:xfrm>
            <a:off x="4589463" y="1066800"/>
            <a:ext cx="4554537" cy="5791200"/>
          </a:xfrm>
          <a:prstGeom prst="rect">
            <a:avLst/>
          </a:prstGeom>
          <a:noFill/>
        </p:spPr>
      </p:pic>
      <p:pic>
        <p:nvPicPr>
          <p:cNvPr id="8" name="Picture 18" descr="SU_Seal_Card_pos"/>
          <p:cNvPicPr>
            <a:picLocks noChangeAspect="1" noChangeArrowheads="1"/>
          </p:cNvPicPr>
          <p:nvPr userDrawn="1"/>
        </p:nvPicPr>
        <p:blipFill>
          <a:blip r:embed="rId3" cstate="print">
            <a:clrChange>
              <a:clrFrom>
                <a:srgbClr val="FDFDFD"/>
              </a:clrFrom>
              <a:clrTo>
                <a:srgbClr val="FDFDFD">
                  <a:alpha val="0"/>
                </a:srgbClr>
              </a:clrTo>
            </a:clrChange>
            <a:duotone>
              <a:prstClr val="black"/>
              <a:schemeClr val="accent4">
                <a:tint val="45000"/>
                <a:satMod val="400000"/>
              </a:schemeClr>
            </a:duotone>
            <a:lum bright="83000" contrast="-74000"/>
          </a:blip>
          <a:srcRect l="15681" t="15681"/>
          <a:stretch>
            <a:fillRect/>
          </a:stretch>
        </p:blipFill>
        <p:spPr bwMode="auto">
          <a:xfrm>
            <a:off x="0" y="0"/>
            <a:ext cx="4038600" cy="4038600"/>
          </a:xfrm>
          <a:prstGeom prst="rect">
            <a:avLst/>
          </a:prstGeom>
          <a:noFill/>
        </p:spPr>
      </p:pic>
      <p:pic>
        <p:nvPicPr>
          <p:cNvPr id="9" name="Picture 12" descr="SU_SigNoSeal_Card_pos"/>
          <p:cNvPicPr>
            <a:picLocks noChangeAspect="1" noChangeArrowheads="1"/>
          </p:cNvPicPr>
          <p:nvPr userDrawn="1"/>
        </p:nvPicPr>
        <p:blipFill>
          <a:blip r:embed="rId4" cstate="screen">
            <a:clrChange>
              <a:clrFrom>
                <a:srgbClr val="FDFDFD"/>
              </a:clrFrom>
              <a:clrTo>
                <a:srgbClr val="FDFDFD">
                  <a:alpha val="0"/>
                </a:srgbClr>
              </a:clrTo>
            </a:clrChange>
          </a:blip>
          <a:srcRect/>
          <a:stretch>
            <a:fillRect/>
          </a:stretch>
        </p:blipFill>
        <p:spPr bwMode="auto">
          <a:xfrm>
            <a:off x="6858000" y="53975"/>
            <a:ext cx="2278063" cy="758825"/>
          </a:xfrm>
          <a:prstGeom prst="rect">
            <a:avLst/>
          </a:prstGeom>
          <a:noFill/>
        </p:spPr>
      </p:pic>
      <p:sp>
        <p:nvSpPr>
          <p:cNvPr id="2" name="Title 1"/>
          <p:cNvSpPr>
            <a:spLocks noGrp="1"/>
          </p:cNvSpPr>
          <p:nvPr>
            <p:ph type="ctrTitle"/>
          </p:nvPr>
        </p:nvSpPr>
        <p:spPr>
          <a:xfrm>
            <a:off x="685800" y="1371601"/>
            <a:ext cx="7772400" cy="2228850"/>
          </a:xfrm>
        </p:spPr>
        <p:txBody>
          <a:bodyPr/>
          <a:lstStyle>
            <a:lvl1pPr>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2514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43981741-B6BA-4114-9EB1-B992D5E4644D}" type="datetime1">
              <a:rPr lang="en-US" smtClean="0"/>
              <a:pPr/>
              <a:t>4/28/13</a:t>
            </a:fld>
            <a:endParaRPr lang="en-US"/>
          </a:p>
        </p:txBody>
      </p:sp>
      <p:sp>
        <p:nvSpPr>
          <p:cNvPr id="11" name="Slide Number Placeholder 10"/>
          <p:cNvSpPr>
            <a:spLocks noGrp="1"/>
          </p:cNvSpPr>
          <p:nvPr>
            <p:ph type="sldNum" sz="quarter" idx="11"/>
          </p:nvPr>
        </p:nvSpPr>
        <p:spPr/>
        <p:txBody>
          <a:bodyPr/>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F5EA47BB-CF0F-44D0-A43F-339C609B3787}" type="datetime1">
              <a:rPr lang="en-US" smtClean="0"/>
              <a:pPr/>
              <a:t>4/28/13</a:t>
            </a:fld>
            <a:endParaRPr lang="en-US"/>
          </a:p>
        </p:txBody>
      </p:sp>
      <p:sp>
        <p:nvSpPr>
          <p:cNvPr id="11" name="Slide Number Placeholder 10"/>
          <p:cNvSpPr>
            <a:spLocks noGrp="1"/>
          </p:cNvSpPr>
          <p:nvPr>
            <p:ph type="sldNum" sz="quarter" idx="11"/>
          </p:nvPr>
        </p:nvSpPr>
        <p:spPr/>
        <p:txBody>
          <a:bodyPr/>
          <a:lstStyle/>
          <a:p>
            <a:fld id="{B6F15528-21DE-4FAA-801E-634DDDAF4B2B}" type="slidenum">
              <a:rPr lang="en-US" smtClean="0"/>
              <a:pPr/>
              <a:t>‹#›</a:t>
            </a:fld>
            <a:endParaRPr lang="en-US"/>
          </a:p>
        </p:txBody>
      </p:sp>
      <p:sp>
        <p:nvSpPr>
          <p:cNvPr id="12" name="Footer Placeholder 11"/>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000" b="1">
                <a:solidFill>
                  <a:srgbClr val="A5002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143000"/>
            <a:ext cx="8229600" cy="5334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Date Placeholder 18"/>
          <p:cNvSpPr>
            <a:spLocks noGrp="1"/>
          </p:cNvSpPr>
          <p:nvPr>
            <p:ph type="dt" sz="half" idx="10"/>
          </p:nvPr>
        </p:nvSpPr>
        <p:spPr/>
        <p:txBody>
          <a:bodyPr/>
          <a:lstStyle/>
          <a:p>
            <a:fld id="{5D93472F-906E-4C0F-A064-35898B2C8EA5}" type="datetime1">
              <a:rPr lang="en-US" smtClean="0"/>
              <a:pPr/>
              <a:t>4/28/13</a:t>
            </a:fld>
            <a:endParaRPr lang="en-US"/>
          </a:p>
        </p:txBody>
      </p:sp>
      <p:sp>
        <p:nvSpPr>
          <p:cNvPr id="20" name="Slide Number Placeholder 19"/>
          <p:cNvSpPr>
            <a:spLocks noGrp="1"/>
          </p:cNvSpPr>
          <p:nvPr>
            <p:ph type="sldNum" sz="quarter" idx="11"/>
          </p:nvPr>
        </p:nvSpPr>
        <p:spPr/>
        <p:txBody>
          <a:bodyPr/>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p:spPr>
        <p:txBody>
          <a:bodyPr anchor="t"/>
          <a:lstStyle>
            <a:lvl1pPr algn="l">
              <a:defRPr sz="4000" b="1"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orbe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3" name="Date Placeholder 12"/>
          <p:cNvSpPr>
            <a:spLocks noGrp="1"/>
          </p:cNvSpPr>
          <p:nvPr>
            <p:ph type="dt" sz="half" idx="10"/>
          </p:nvPr>
        </p:nvSpPr>
        <p:spPr/>
        <p:txBody>
          <a:bodyPr/>
          <a:lstStyle/>
          <a:p>
            <a:fld id="{F98AC0AB-26EB-4739-A8AC-9B01F7C40D3F}" type="datetime1">
              <a:rPr lang="en-US" smtClean="0"/>
              <a:pPr/>
              <a:t>4/28/13</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143000"/>
            <a:ext cx="40386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143000"/>
            <a:ext cx="40386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fld id="{E48AB3EB-D0E2-4AA8-BC75-563799234A0A}" type="datetime1">
              <a:rPr lang="en-US" smtClean="0"/>
              <a:pPr/>
              <a:t>4/28/13</a:t>
            </a:fld>
            <a:endParaRPr lang="en-US"/>
          </a:p>
        </p:txBody>
      </p:sp>
      <p:sp>
        <p:nvSpPr>
          <p:cNvPr id="12" name="Slide Number Placeholder 11"/>
          <p:cNvSpPr>
            <a:spLocks noGrp="1"/>
          </p:cNvSpPr>
          <p:nvPr>
            <p:ph type="sldNum" sz="quarter" idx="11"/>
          </p:nvPr>
        </p:nvSpPr>
        <p:spPr/>
        <p:txBody>
          <a:bodyPr/>
          <a:lstStyle/>
          <a:p>
            <a:fld id="{B6F15528-21DE-4FAA-801E-634DDDAF4B2B}" type="slidenum">
              <a:rPr lang="en-US" smtClean="0"/>
              <a:pPr/>
              <a:t>‹#›</a:t>
            </a:fld>
            <a:endParaRPr lang="en-US"/>
          </a:p>
        </p:txBody>
      </p:sp>
      <p:sp>
        <p:nvSpPr>
          <p:cNvPr id="13" name="Footer Placeholder 12"/>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60375" y="11128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752600"/>
            <a:ext cx="4040188"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8200" y="11128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752600"/>
            <a:ext cx="4041775"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Date Placeholder 12"/>
          <p:cNvSpPr>
            <a:spLocks noGrp="1"/>
          </p:cNvSpPr>
          <p:nvPr>
            <p:ph type="dt" sz="half" idx="10"/>
          </p:nvPr>
        </p:nvSpPr>
        <p:spPr/>
        <p:txBody>
          <a:bodyPr/>
          <a:lstStyle/>
          <a:p>
            <a:fld id="{C18D9792-414D-4203-B0AC-18E1EAF2F014}" type="datetime1">
              <a:rPr lang="en-US" smtClean="0"/>
              <a:pPr/>
              <a:t>4/28/13</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9" name="Date Placeholder 8"/>
          <p:cNvSpPr>
            <a:spLocks noGrp="1"/>
          </p:cNvSpPr>
          <p:nvPr>
            <p:ph type="dt" sz="half" idx="10"/>
          </p:nvPr>
        </p:nvSpPr>
        <p:spPr/>
        <p:txBody>
          <a:bodyPr/>
          <a:lstStyle/>
          <a:p>
            <a:fld id="{A7E40257-9056-40E2-AD4D-31BBBAA684EE}" type="datetime1">
              <a:rPr lang="en-US" smtClean="0"/>
              <a:pPr/>
              <a:t>4/28/13</a:t>
            </a:fld>
            <a:endParaRPr lang="en-US"/>
          </a:p>
        </p:txBody>
      </p:sp>
      <p:sp>
        <p:nvSpPr>
          <p:cNvPr id="10" name="Slide Number Placeholder 9"/>
          <p:cNvSpPr>
            <a:spLocks noGrp="1"/>
          </p:cNvSpPr>
          <p:nvPr>
            <p:ph type="sldNum" sz="quarter" idx="11"/>
          </p:nvPr>
        </p:nvSpPr>
        <p:spPr/>
        <p:txBody>
          <a:bodyPr/>
          <a:lstStyle/>
          <a:p>
            <a:fld id="{B6F15528-21DE-4FAA-801E-634DDDAF4B2B}" type="slidenum">
              <a:rPr lang="en-US" smtClean="0"/>
              <a:pPr/>
              <a:t>‹#›</a:t>
            </a:fld>
            <a:endParaRPr lang="en-US"/>
          </a:p>
        </p:txBody>
      </p:sp>
      <p:sp>
        <p:nvSpPr>
          <p:cNvPr id="11" name="Footer Placeholder 10"/>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Date Placeholder 10"/>
          <p:cNvSpPr>
            <a:spLocks noGrp="1"/>
          </p:cNvSpPr>
          <p:nvPr>
            <p:ph type="dt" sz="half" idx="10"/>
          </p:nvPr>
        </p:nvSpPr>
        <p:spPr/>
        <p:txBody>
          <a:bodyPr/>
          <a:lstStyle/>
          <a:p>
            <a:fld id="{E727080F-47BD-43DB-BDDC-3F045AA83E2E}" type="datetime1">
              <a:rPr lang="en-US" smtClean="0"/>
              <a:pPr/>
              <a:t>4/28/13</a:t>
            </a:fld>
            <a:endParaRPr lang="en-US"/>
          </a:p>
        </p:txBody>
      </p:sp>
      <p:sp>
        <p:nvSpPr>
          <p:cNvPr id="12" name="Slide Number Placeholder 11"/>
          <p:cNvSpPr>
            <a:spLocks noGrp="1"/>
          </p:cNvSpPr>
          <p:nvPr>
            <p:ph type="sldNum" sz="quarter" idx="11"/>
          </p:nvPr>
        </p:nvSpPr>
        <p:spPr/>
        <p:txBody>
          <a:bodyPr/>
          <a:lstStyle/>
          <a:p>
            <a:fld id="{B6F15528-21DE-4FAA-801E-634DDDAF4B2B}" type="slidenum">
              <a:rPr lang="en-US" smtClean="0"/>
              <a:pPr/>
              <a:t>‹#›</a:t>
            </a:fld>
            <a:endParaRPr lang="en-US"/>
          </a:p>
        </p:txBody>
      </p:sp>
      <p:sp>
        <p:nvSpPr>
          <p:cNvPr id="13" name="Footer Placeholder 12"/>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Date Placeholder 10"/>
          <p:cNvSpPr>
            <a:spLocks noGrp="1"/>
          </p:cNvSpPr>
          <p:nvPr>
            <p:ph type="dt" sz="half" idx="10"/>
          </p:nvPr>
        </p:nvSpPr>
        <p:spPr/>
        <p:txBody>
          <a:bodyPr/>
          <a:lstStyle/>
          <a:p>
            <a:fld id="{7B28A3F5-100A-49C9-8510-AE67C446E199}" type="datetime1">
              <a:rPr lang="en-US" smtClean="0"/>
              <a:pPr/>
              <a:t>4/28/13</a:t>
            </a:fld>
            <a:endParaRPr lang="en-US"/>
          </a:p>
        </p:txBody>
      </p:sp>
      <p:sp>
        <p:nvSpPr>
          <p:cNvPr id="12" name="Slide Number Placeholder 11"/>
          <p:cNvSpPr>
            <a:spLocks noGrp="1"/>
          </p:cNvSpPr>
          <p:nvPr>
            <p:ph type="sldNum" sz="quarter" idx="11"/>
          </p:nvPr>
        </p:nvSpPr>
        <p:spPr/>
        <p:txBody>
          <a:bodyPr/>
          <a:lstStyle/>
          <a:p>
            <a:fld id="{B6F15528-21DE-4FAA-801E-634DDDAF4B2B}" type="slidenum">
              <a:rPr lang="en-US" smtClean="0"/>
              <a:pPr/>
              <a:t>‹#›</a:t>
            </a:fld>
            <a:endParaRPr lang="en-US"/>
          </a:p>
        </p:txBody>
      </p:sp>
      <p:sp>
        <p:nvSpPr>
          <p:cNvPr id="13" name="Footer Placeholder 12"/>
          <p:cNvSpPr>
            <a:spLocks noGrp="1"/>
          </p:cNvSpPr>
          <p:nvPr>
            <p:ph type="ftr" sz="quarter" idx="12"/>
          </p:nvPr>
        </p:nvSpPr>
        <p:spPr/>
        <p:txBody>
          <a:bodyPr/>
          <a:lstStyle/>
          <a:p>
            <a:r>
              <a:rPr lang="en-US" smtClean="0"/>
              <a:t>EE122B, Spring 2011, L. Giovangrandi</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563562"/>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066800"/>
            <a:ext cx="8229600" cy="5410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657599" y="6629400"/>
            <a:ext cx="2198255" cy="228600"/>
          </a:xfrm>
          <a:prstGeom prst="rect">
            <a:avLst/>
          </a:prstGeom>
        </p:spPr>
        <p:txBody>
          <a:bodyPr vert="horz" lIns="91440" tIns="45720" rIns="91440" bIns="45720" rtlCol="0" anchor="ctr"/>
          <a:lstStyle>
            <a:lvl1pPr algn="ctr">
              <a:defRPr sz="1200">
                <a:solidFill>
                  <a:schemeClr val="tx1">
                    <a:tint val="75000"/>
                  </a:schemeClr>
                </a:solidFill>
                <a:latin typeface="Corbel" pitchFamily="34" charset="0"/>
              </a:defRPr>
            </a:lvl1pPr>
          </a:lstStyle>
          <a:p>
            <a:fld id="{918FEC8C-7B63-45F5-8DE3-2ABC3F4033CF}" type="datetime1">
              <a:rPr lang="en-US" smtClean="0"/>
              <a:pPr/>
              <a:t>4/28/13</a:t>
            </a:fld>
            <a:endParaRPr lang="en-US"/>
          </a:p>
        </p:txBody>
      </p:sp>
      <p:sp>
        <p:nvSpPr>
          <p:cNvPr id="5" name="Footer Placeholder 4"/>
          <p:cNvSpPr>
            <a:spLocks noGrp="1"/>
          </p:cNvSpPr>
          <p:nvPr>
            <p:ph type="ftr" sz="quarter" idx="3"/>
          </p:nvPr>
        </p:nvSpPr>
        <p:spPr>
          <a:xfrm>
            <a:off x="0" y="6629400"/>
            <a:ext cx="2590800" cy="228600"/>
          </a:xfrm>
          <a:prstGeom prst="rect">
            <a:avLst/>
          </a:prstGeom>
        </p:spPr>
        <p:txBody>
          <a:bodyPr vert="horz" lIns="91440" tIns="45720" rIns="91440" bIns="45720" rtlCol="0" anchor="ctr"/>
          <a:lstStyle>
            <a:lvl1pPr algn="l">
              <a:defRPr sz="1200">
                <a:solidFill>
                  <a:schemeClr val="tx1">
                    <a:tint val="75000"/>
                  </a:schemeClr>
                </a:solidFill>
                <a:latin typeface="Corbel" pitchFamily="34" charset="0"/>
              </a:defRPr>
            </a:lvl1pPr>
          </a:lstStyle>
          <a:p>
            <a:r>
              <a:rPr lang="en-US" smtClean="0"/>
              <a:t>EE122B, Spring 2011, L. Giovangrandi</a:t>
            </a:r>
            <a:endParaRPr lang="en-US" dirty="0"/>
          </a:p>
        </p:txBody>
      </p:sp>
      <p:sp>
        <p:nvSpPr>
          <p:cNvPr id="6" name="Slide Number Placeholder 5"/>
          <p:cNvSpPr>
            <a:spLocks noGrp="1"/>
          </p:cNvSpPr>
          <p:nvPr>
            <p:ph type="sldNum" sz="quarter" idx="4"/>
          </p:nvPr>
        </p:nvSpPr>
        <p:spPr>
          <a:xfrm>
            <a:off x="8458200" y="6629400"/>
            <a:ext cx="706582" cy="228600"/>
          </a:xfrm>
          <a:prstGeom prst="rect">
            <a:avLst/>
          </a:prstGeom>
        </p:spPr>
        <p:txBody>
          <a:bodyPr vert="horz" lIns="91440" tIns="45720" rIns="91440" bIns="45720" rtlCol="0" anchor="ctr"/>
          <a:lstStyle>
            <a:lvl1pPr algn="r">
              <a:defRPr sz="1200">
                <a:solidFill>
                  <a:schemeClr val="tx1">
                    <a:tint val="75000"/>
                  </a:schemeClr>
                </a:solidFill>
                <a:latin typeface="Corbe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000" b="1" kern="1200">
          <a:solidFill>
            <a:srgbClr val="C00000"/>
          </a:solidFill>
          <a:latin typeface="Corbe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11.jpeg"/><Relationship Id="rId5" Type="http://schemas.openxmlformats.org/officeDocument/2006/relationships/oleObject" Target="../embeddings/oleObject1.bin"/><Relationship Id="rId6" Type="http://schemas.openxmlformats.org/officeDocument/2006/relationships/image" Target="../media/image10.wmf"/><Relationship Id="rId7" Type="http://schemas.openxmlformats.org/officeDocument/2006/relationships/image" Target="../media/image12.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3.xml"/><Relationship Id="rId5" Type="http://schemas.openxmlformats.org/officeDocument/2006/relationships/image" Target="../media/image15.jpeg"/><Relationship Id="rId6" Type="http://schemas.openxmlformats.org/officeDocument/2006/relationships/image" Target="../media/image16.jpeg"/><Relationship Id="rId1" Type="http://schemas.openxmlformats.org/officeDocument/2006/relationships/tags" Target="../tags/tag4.xml"/><Relationship Id="rId2" Type="http://schemas.openxmlformats.org/officeDocument/2006/relationships/tags" Target="../tags/tag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gi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hyperlink" Target="http://www.nytimes.com/imagepages/2007/08/01/health/adam/18087SwanGanzcatheterization.html" TargetMode="External"/><Relationship Id="rId4" Type="http://schemas.openxmlformats.org/officeDocument/2006/relationships/image" Target="../media/image19.jpeg"/><Relationship Id="rId5" Type="http://schemas.openxmlformats.org/officeDocument/2006/relationships/image" Target="../media/image20.jpeg"/><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4" Type="http://schemas.openxmlformats.org/officeDocument/2006/relationships/image" Target="../media/image22.emf"/><Relationship Id="rId5" Type="http://schemas.openxmlformats.org/officeDocument/2006/relationships/image" Target="../media/image23.emf"/><Relationship Id="rId6" Type="http://schemas.openxmlformats.org/officeDocument/2006/relationships/image" Target="../media/image24.emf"/><Relationship Id="rId7" Type="http://schemas.openxmlformats.org/officeDocument/2006/relationships/image" Target="../media/image25.wm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audio" Target="file://localhost/Users/kovacs/Documents/EE122B/Lectures%202012-2013/5%20-%20Hemodynamics%20copy/Supporting%20Materials/blood_pressure_sounds.mp3" TargetMode="External"/><Relationship Id="rId4" Type="http://schemas.openxmlformats.org/officeDocument/2006/relationships/slideLayout" Target="../slideLayouts/slideLayout2.xml"/><Relationship Id="rId5" Type="http://schemas.openxmlformats.org/officeDocument/2006/relationships/notesSlide" Target="../notesSlides/notesSlide21.xml"/><Relationship Id="rId6" Type="http://schemas.openxmlformats.org/officeDocument/2006/relationships/image" Target="../media/image32.jpeg"/><Relationship Id="rId7" Type="http://schemas.openxmlformats.org/officeDocument/2006/relationships/image" Target="../media/image33.png"/><Relationship Id="rId1" Type="http://schemas.openxmlformats.org/officeDocument/2006/relationships/tags" Target="../tags/tag6.xml"/><Relationship Id="rId2" Type="http://schemas.microsoft.com/office/2007/relationships/media" Target="file://localhost/Users/kovacs/Documents/EE122B/Lectures%202012-2013/5%20-%20Hemodynamics%20copy/Supporting%20Materials/blood_pressure_sounds.mp3"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image" Target="../media/image34.jpeg"/><Relationship Id="rId5" Type="http://schemas.openxmlformats.org/officeDocument/2006/relationships/image" Target="../media/image35.png"/><Relationship Id="rId1" Type="http://schemas.openxmlformats.org/officeDocument/2006/relationships/tags" Target="../tags/tag7.x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1" Type="http://schemas.openxmlformats.org/officeDocument/2006/relationships/tags" Target="../tags/tag8.x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6.xml"/><Relationship Id="rId5" Type="http://schemas.openxmlformats.org/officeDocument/2006/relationships/oleObject" Target="../embeddings/oleObject2.bin"/><Relationship Id="rId6" Type="http://schemas.openxmlformats.org/officeDocument/2006/relationships/image" Target="../media/image40.wmf"/><Relationship Id="rId7" Type="http://schemas.openxmlformats.org/officeDocument/2006/relationships/image" Target="../media/image41.jpeg"/><Relationship Id="rId1" Type="http://schemas.openxmlformats.org/officeDocument/2006/relationships/vmlDrawing" Target="../drawings/vmlDrawing2.vml"/><Relationship Id="rId2" Type="http://schemas.openxmlformats.org/officeDocument/2006/relationships/tags" Target="../tags/tag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image" Target="../media/image42.jpeg"/><Relationship Id="rId1" Type="http://schemas.openxmlformats.org/officeDocument/2006/relationships/tags" Target="../tags/tag10.x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43.jpeg"/><Relationship Id="rId5" Type="http://schemas.openxmlformats.org/officeDocument/2006/relationships/image" Target="../media/image44.png"/><Relationship Id="rId1" Type="http://schemas.openxmlformats.org/officeDocument/2006/relationships/tags" Target="../tags/tag11.x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gif"/><Relationship Id="rId4" Type="http://schemas.openxmlformats.org/officeDocument/2006/relationships/image" Target="../media/image46.jpeg"/><Relationship Id="rId5" Type="http://schemas.openxmlformats.org/officeDocument/2006/relationships/image" Target="../media/image47.jpe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50.emf"/><Relationship Id="rId4"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image" Target="../media/image49.wmf"/></Relationships>
</file>

<file path=ppt/slides/_rels/slide37.xml.rels><?xml version="1.0" encoding="UTF-8" standalone="yes"?>
<Relationships xmlns="http://schemas.openxmlformats.org/package/2006/relationships"><Relationship Id="rId3" Type="http://schemas.openxmlformats.org/officeDocument/2006/relationships/image" Target="../media/image53.tiff"/><Relationship Id="rId4" Type="http://schemas.openxmlformats.org/officeDocument/2006/relationships/image" Target="../media/image54.tiff"/><Relationship Id="rId5" Type="http://schemas.openxmlformats.org/officeDocument/2006/relationships/image" Target="../media/image55.tiff"/><Relationship Id="rId1" Type="http://schemas.openxmlformats.org/officeDocument/2006/relationships/slideLayout" Target="../slideLayouts/slideLayout6.xml"/><Relationship Id="rId2"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1.xml"/><Relationship Id="rId5" Type="http://schemas.openxmlformats.org/officeDocument/2006/relationships/image" Target="../media/image56.jpeg"/><Relationship Id="rId6" Type="http://schemas.openxmlformats.org/officeDocument/2006/relationships/image" Target="../media/image57.jpeg"/><Relationship Id="rId1" Type="http://schemas.openxmlformats.org/officeDocument/2006/relationships/tags" Target="../tags/tag12.xml"/><Relationship Id="rId2" Type="http://schemas.openxmlformats.org/officeDocument/2006/relationships/tags" Target="../tags/tag1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image" Target="../media/image58.jpeg"/><Relationship Id="rId5" Type="http://schemas.openxmlformats.org/officeDocument/2006/relationships/image" Target="../media/image59.jpeg"/><Relationship Id="rId1" Type="http://schemas.openxmlformats.org/officeDocument/2006/relationships/tags" Target="../tags/tag14.x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notesSlide" Target="../notesSlides/notesSlide2.xml"/><Relationship Id="rId5" Type="http://schemas.openxmlformats.org/officeDocument/2006/relationships/image" Target="../media/image4.gif"/><Relationship Id="rId6" Type="http://schemas.openxmlformats.org/officeDocument/2006/relationships/image" Target="../media/image5.png"/><Relationship Id="rId1" Type="http://schemas.microsoft.com/office/2007/relationships/media" Target="file://localhost/Users/kovacs/Documents/EE122B/Lectures%202012-2013/5%20-%20Hemodynamics%20copy/Supporting%20Materials/heartfunction.wmv" TargetMode="External"/><Relationship Id="rId2" Type="http://schemas.openxmlformats.org/officeDocument/2006/relationships/video" Target="file://localhost/Users/kovacs/Documents/EE122B/Lectures%202012-2013/5%20-%20Hemodynamics%20copy/Supporting%20Materials/heartfunction.wmv"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hyperlink" Target="http://www.google.com/product_url?q=http://www.amazon.com/Medair-OxyCheck-Digital-Finger-Oximeter/dp/B001J5VTY6&amp;fr=ANwM8aRWfsPKB5HMjNBcvU5X1IYlSGt6qnK0F0HsalYZaCMNQ1bgjVN-fa4GF1rj7NnJyCKY-y9LJ3gE1AC7t_ig0_teUFiiuJHmrIksBrzpeV93xFllf31rHbW4WpIv0yjSEaTiA1ld3ZXha-pwpw5eXLv5Ng5scQAAAAAAAAAA&amp;gl=us&amp;hl=en&amp;sa=image&amp;ei=Mv3VS636C522igS9hYy3CA&amp;ved=0CAoQ9gIwADgA" TargetMode="External"/><Relationship Id="rId5" Type="http://schemas.openxmlformats.org/officeDocument/2006/relationships/image" Target="../media/image61.jpe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3.xml.rels><?xml version="1.0" encoding="UTF-8" standalone="yes"?>
<Relationships xmlns="http://schemas.openxmlformats.org/package/2006/relationships"><Relationship Id="rId3" Type="http://schemas.openxmlformats.org/officeDocument/2006/relationships/audio" Target="file://localhost/Users/kovacs/Documents/EE122B/Lectures%202012-2013/5%20-%20Hemodynamics%20copy/Supporting%20Materials/normal_heart_sound.mp3" TargetMode="External"/><Relationship Id="rId4" Type="http://schemas.openxmlformats.org/officeDocument/2006/relationships/slideLayout" Target="../slideLayouts/slideLayout6.xml"/><Relationship Id="rId5" Type="http://schemas.openxmlformats.org/officeDocument/2006/relationships/notesSlide" Target="../notesSlides/notesSlide36.xml"/><Relationship Id="rId6" Type="http://schemas.openxmlformats.org/officeDocument/2006/relationships/image" Target="../media/image9.jpeg"/><Relationship Id="rId7" Type="http://schemas.openxmlformats.org/officeDocument/2006/relationships/image" Target="../media/image62.png"/><Relationship Id="rId1" Type="http://schemas.openxmlformats.org/officeDocument/2006/relationships/tags" Target="../tags/tag15.xml"/><Relationship Id="rId2" Type="http://schemas.microsoft.com/office/2007/relationships/media" Target="file://localhost/Users/kovacs/Documents/EE122B/Lectures%202012-2013/5%20-%20Hemodynamics%20copy/Supporting%20Materials/normal_heart_sound.mp3"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upload.wikimedia.org/wikipedia/commons/d/d2/Stethoscope-2.png" TargetMode="External"/><Relationship Id="rId4" Type="http://schemas.openxmlformats.org/officeDocument/2006/relationships/image" Target="../media/image63.png"/><Relationship Id="rId5" Type="http://schemas.openxmlformats.org/officeDocument/2006/relationships/image" Target="../media/image64.jpeg"/><Relationship Id="rId1" Type="http://schemas.openxmlformats.org/officeDocument/2006/relationships/tags" Target="../tags/tag16.xml"/><Relationship Id="rId2"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7.xml"/><Relationship Id="rId5" Type="http://schemas.openxmlformats.org/officeDocument/2006/relationships/image" Target="../media/image65.jpeg"/><Relationship Id="rId6" Type="http://schemas.openxmlformats.org/officeDocument/2006/relationships/image" Target="../media/image66.jpeg"/><Relationship Id="rId7" Type="http://schemas.openxmlformats.org/officeDocument/2006/relationships/image" Target="../media/image67.jpeg"/><Relationship Id="rId1" Type="http://schemas.openxmlformats.org/officeDocument/2006/relationships/tags" Target="../tags/tag17.xml"/><Relationship Id="rId2" Type="http://schemas.openxmlformats.org/officeDocument/2006/relationships/tags" Target="../tags/tag18.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jpeg"/><Relationship Id="rId7" Type="http://schemas.openxmlformats.org/officeDocument/2006/relationships/image" Target="../media/image74.jpeg"/><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8.xml.rels><?xml version="1.0" encoding="UTF-8" standalone="yes"?>
<Relationships xmlns="http://schemas.openxmlformats.org/package/2006/relationships"><Relationship Id="rId3" Type="http://schemas.openxmlformats.org/officeDocument/2006/relationships/image" Target="../media/image75.gif"/><Relationship Id="rId4" Type="http://schemas.openxmlformats.org/officeDocument/2006/relationships/image" Target="../media/image76.jpe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4" Type="http://schemas.openxmlformats.org/officeDocument/2006/relationships/hyperlink" Target="http://www.turbulence.org/Works/genresponse/heartbeat.gif" TargetMode="External"/><Relationship Id="rId5" Type="http://schemas.openxmlformats.org/officeDocument/2006/relationships/hyperlink" Target="http://www.pharmacology2000.com/cardiac/cardiac1.htm" TargetMode="External"/><Relationship Id="rId6" Type="http://schemas.openxmlformats.org/officeDocument/2006/relationships/image" Target="../media/image7.gif"/><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8.jpeg"/><Relationship Id="rId1" Type="http://schemas.openxmlformats.org/officeDocument/2006/relationships/tags" Target="../tags/tag1.xml"/><Relationship Id="rId2"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7.xml"/><Relationship Id="rId5" Type="http://schemas.openxmlformats.org/officeDocument/2006/relationships/hyperlink" Target="http://library.med.utah.edu/kw/pharm/hyper_heart1.html" TargetMode="External"/><Relationship Id="rId6" Type="http://schemas.openxmlformats.org/officeDocument/2006/relationships/image" Target="../media/image9.jpeg"/><Relationship Id="rId1" Type="http://schemas.openxmlformats.org/officeDocument/2006/relationships/tags" Target="../tags/tag2.xml"/><Relationship Id="rId2"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1"/>
            <a:ext cx="7772400" cy="1470025"/>
          </a:xfrm>
        </p:spPr>
        <p:txBody>
          <a:bodyPr>
            <a:noAutofit/>
          </a:bodyPr>
          <a:lstStyle/>
          <a:p>
            <a:r>
              <a:rPr lang="en-US" sz="2800" b="1" dirty="0" smtClean="0"/>
              <a:t>EE122B</a:t>
            </a:r>
            <a:br>
              <a:rPr lang="en-US" sz="2800" b="1" dirty="0" smtClean="0"/>
            </a:br>
            <a:r>
              <a:rPr lang="en-US" sz="2800" b="1" dirty="0" smtClean="0"/>
              <a:t>Introduction to Biomedical Electronics</a:t>
            </a:r>
            <a:br>
              <a:rPr lang="en-US" sz="2800" b="1" dirty="0" smtClean="0"/>
            </a:br>
            <a:r>
              <a:rPr lang="en-US" sz="4800" dirty="0" smtClean="0"/>
              <a:t>Hemodynamics</a:t>
            </a:r>
            <a:endParaRPr lang="en-US" sz="2800" b="1" dirty="0"/>
          </a:p>
        </p:txBody>
      </p:sp>
      <p:sp>
        <p:nvSpPr>
          <p:cNvPr id="3" name="Subtitle 2"/>
          <p:cNvSpPr>
            <a:spLocks noGrp="1"/>
          </p:cNvSpPr>
          <p:nvPr>
            <p:ph type="subTitle" idx="1"/>
          </p:nvPr>
        </p:nvSpPr>
        <p:spPr>
          <a:xfrm>
            <a:off x="1371600" y="4038600"/>
            <a:ext cx="6400800" cy="2209800"/>
          </a:xfrm>
        </p:spPr>
        <p:txBody>
          <a:bodyPr>
            <a:normAutofit fontScale="92500" lnSpcReduction="10000"/>
          </a:bodyPr>
          <a:lstStyle/>
          <a:p>
            <a:r>
              <a:rPr lang="en-US" sz="3600" dirty="0" smtClean="0">
                <a:solidFill>
                  <a:schemeClr val="tx1"/>
                </a:solidFill>
              </a:rPr>
              <a:t>Greg Kovacs, Laurent </a:t>
            </a:r>
            <a:r>
              <a:rPr lang="en-US" sz="3600" dirty="0" smtClean="0">
                <a:solidFill>
                  <a:schemeClr val="tx1"/>
                </a:solidFill>
              </a:rPr>
              <a:t>Giovangrandi</a:t>
            </a:r>
          </a:p>
          <a:p>
            <a:endParaRPr lang="en-US" dirty="0" smtClean="0">
              <a:solidFill>
                <a:schemeClr val="tx1"/>
              </a:solidFill>
            </a:endParaRPr>
          </a:p>
          <a:p>
            <a:r>
              <a:rPr lang="en-US" dirty="0" smtClean="0">
                <a:solidFill>
                  <a:schemeClr val="tx1"/>
                </a:solidFill>
              </a:rPr>
              <a:t>Department of Electrical Engineering</a:t>
            </a:r>
          </a:p>
          <a:p>
            <a:r>
              <a:rPr lang="en-US" dirty="0" smtClean="0">
                <a:solidFill>
                  <a:schemeClr val="tx1"/>
                </a:solidFill>
              </a:rPr>
              <a:t>Stanford University</a:t>
            </a:r>
            <a:endParaRPr lang="en-US" dirty="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vascular_capacity.jpg                                          000482C0Sorger                         BBA76DE9:"/>
          <p:cNvPicPr>
            <a:picLocks noChangeAspect="1" noChangeArrowheads="1"/>
          </p:cNvPicPr>
          <p:nvPr/>
        </p:nvPicPr>
        <p:blipFill>
          <a:blip r:embed="rId4" cstate="print"/>
          <a:srcRect/>
          <a:stretch>
            <a:fillRect/>
          </a:stretch>
        </p:blipFill>
        <p:spPr bwMode="auto">
          <a:xfrm>
            <a:off x="533400" y="2895600"/>
            <a:ext cx="7225047" cy="3886200"/>
          </a:xfrm>
          <a:prstGeom prst="rect">
            <a:avLst/>
          </a:prstGeom>
          <a:noFill/>
        </p:spPr>
      </p:pic>
      <p:sp>
        <p:nvSpPr>
          <p:cNvPr id="2" name="Title 1"/>
          <p:cNvSpPr>
            <a:spLocks noGrp="1"/>
          </p:cNvSpPr>
          <p:nvPr>
            <p:ph type="title"/>
          </p:nvPr>
        </p:nvSpPr>
        <p:spPr/>
        <p:txBody>
          <a:bodyPr/>
          <a:lstStyle/>
          <a:p>
            <a:r>
              <a:rPr lang="en-US" dirty="0" smtClean="0"/>
              <a:t>Vasculature</a:t>
            </a:r>
            <a:endParaRPr lang="en-US" dirty="0"/>
          </a:p>
        </p:txBody>
      </p:sp>
      <p:sp>
        <p:nvSpPr>
          <p:cNvPr id="3" name="Content Placeholder 2"/>
          <p:cNvSpPr>
            <a:spLocks noGrp="1"/>
          </p:cNvSpPr>
          <p:nvPr>
            <p:ph idx="1"/>
          </p:nvPr>
        </p:nvSpPr>
        <p:spPr>
          <a:xfrm>
            <a:off x="304800" y="914400"/>
            <a:ext cx="8229600" cy="5334000"/>
          </a:xfrm>
        </p:spPr>
        <p:txBody>
          <a:bodyPr>
            <a:normAutofit/>
          </a:bodyPr>
          <a:lstStyle/>
          <a:p>
            <a:r>
              <a:rPr lang="en-US" sz="2000" dirty="0" smtClean="0"/>
              <a:t>Vasculature is composed from </a:t>
            </a:r>
            <a:r>
              <a:rPr lang="en-US" sz="2000" i="1" dirty="0" smtClean="0"/>
              <a:t>arteries</a:t>
            </a:r>
            <a:r>
              <a:rPr lang="en-US" sz="2000" dirty="0" smtClean="0"/>
              <a:t>, </a:t>
            </a:r>
            <a:r>
              <a:rPr lang="en-US" sz="2000" i="1" dirty="0" smtClean="0"/>
              <a:t>capillaries</a:t>
            </a:r>
            <a:r>
              <a:rPr lang="en-US" sz="2000" dirty="0" smtClean="0"/>
              <a:t>, and </a:t>
            </a:r>
            <a:r>
              <a:rPr lang="en-US" sz="2000" i="1" dirty="0" smtClean="0"/>
              <a:t>veins</a:t>
            </a:r>
            <a:r>
              <a:rPr lang="en-US" sz="2000" dirty="0" smtClean="0"/>
              <a:t>.</a:t>
            </a:r>
          </a:p>
          <a:p>
            <a:r>
              <a:rPr lang="en-US" sz="2000" dirty="0" smtClean="0"/>
              <a:t>Vessels resistance and flow can be approximated using the </a:t>
            </a:r>
            <a:r>
              <a:rPr lang="en-US" sz="2000" dirty="0" err="1" smtClean="0"/>
              <a:t>Poiseuille</a:t>
            </a:r>
            <a:r>
              <a:rPr lang="en-US" sz="2000" dirty="0" smtClean="0"/>
              <a:t>-Hagen and Darcy’s laws:</a:t>
            </a:r>
          </a:p>
          <a:p>
            <a:endParaRPr lang="en-US" sz="20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10</a:t>
            </a:fld>
            <a:endParaRPr lang="en-US"/>
          </a:p>
        </p:txBody>
      </p:sp>
      <p:sp>
        <p:nvSpPr>
          <p:cNvPr id="7" name="Text Box 5"/>
          <p:cNvSpPr txBox="1">
            <a:spLocks noChangeArrowheads="1"/>
          </p:cNvSpPr>
          <p:nvPr/>
        </p:nvSpPr>
        <p:spPr bwMode="auto">
          <a:xfrm>
            <a:off x="2743200" y="6553200"/>
            <a:ext cx="5475288" cy="304800"/>
          </a:xfrm>
          <a:prstGeom prst="rect">
            <a:avLst/>
          </a:prstGeom>
          <a:noFill/>
          <a:ln w="9525">
            <a:noFill/>
            <a:miter lim="800000"/>
            <a:headEnd/>
            <a:tailEnd/>
          </a:ln>
          <a:effectLst/>
        </p:spPr>
        <p:txBody>
          <a:bodyPr wrap="none">
            <a:spAutoFit/>
          </a:bodyPr>
          <a:lstStyle/>
          <a:p>
            <a:r>
              <a:rPr lang="en-US" sz="1400">
                <a:latin typeface="Arial" pitchFamily="34" charset="0"/>
              </a:rPr>
              <a:t>Source:  Figure 9-15, Cardiovascular Function, Abel &amp; McCutcheon</a:t>
            </a:r>
            <a:endParaRPr lang="en-US">
              <a:latin typeface="Arial" pitchFamily="34" charset="0"/>
            </a:endParaRPr>
          </a:p>
        </p:txBody>
      </p:sp>
      <p:graphicFrame>
        <p:nvGraphicFramePr>
          <p:cNvPr id="8" name="Object 7"/>
          <p:cNvGraphicFramePr>
            <a:graphicFrameLocks noChangeAspect="1"/>
          </p:cNvGraphicFramePr>
          <p:nvPr/>
        </p:nvGraphicFramePr>
        <p:xfrm>
          <a:off x="1752600" y="2009239"/>
          <a:ext cx="2769243" cy="914400"/>
        </p:xfrm>
        <a:graphic>
          <a:graphicData uri="http://schemas.openxmlformats.org/presentationml/2006/ole">
            <mc:AlternateContent xmlns:mc="http://schemas.openxmlformats.org/markup-compatibility/2006">
              <mc:Choice xmlns:v="urn:schemas-microsoft-com:vml" Requires="v">
                <p:oleObj spid="_x0000_s26631" name="Equation" r:id="rId5" imgW="1307880" imgH="431640" progId="Equation.3">
                  <p:embed/>
                </p:oleObj>
              </mc:Choice>
              <mc:Fallback>
                <p:oleObj name="Equation" r:id="rId5" imgW="1307880" imgH="43164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2009239"/>
                        <a:ext cx="2769243"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4876800" y="1933039"/>
            <a:ext cx="1961114" cy="1077218"/>
          </a:xfrm>
          <a:prstGeom prst="rect">
            <a:avLst/>
          </a:prstGeom>
        </p:spPr>
        <p:txBody>
          <a:bodyPr wrap="none">
            <a:spAutoFit/>
          </a:bodyPr>
          <a:lstStyle/>
          <a:p>
            <a:pPr>
              <a:tabLst>
                <a:tab pos="347663" algn="l"/>
              </a:tabLst>
            </a:pPr>
            <a:r>
              <a:rPr lang="en-US" sz="1600" i="1" dirty="0" smtClean="0">
                <a:latin typeface="Times New Roman" pitchFamily="18" charset="0"/>
                <a:cs typeface="Times New Roman" pitchFamily="18" charset="0"/>
                <a:sym typeface="Symbol"/>
              </a:rPr>
              <a:t>R</a:t>
            </a:r>
            <a:r>
              <a:rPr lang="en-US" sz="1600" dirty="0" smtClean="0">
                <a:latin typeface="Arial" pitchFamily="34" charset="0"/>
                <a:sym typeface="Symbol"/>
              </a:rPr>
              <a:t>	Resistance</a:t>
            </a:r>
          </a:p>
          <a:p>
            <a:pPr>
              <a:tabLst>
                <a:tab pos="347663" algn="l"/>
              </a:tabLst>
            </a:pPr>
            <a:r>
              <a:rPr lang="en-US" sz="1600" i="1" dirty="0" smtClean="0">
                <a:latin typeface="Arial" pitchFamily="34" charset="0"/>
                <a:sym typeface="Symbol"/>
              </a:rPr>
              <a:t></a:t>
            </a:r>
            <a:r>
              <a:rPr lang="en-US" sz="1600" dirty="0" smtClean="0">
                <a:latin typeface="Arial" pitchFamily="34" charset="0"/>
                <a:sym typeface="Symbol"/>
              </a:rPr>
              <a:t>	viscosity</a:t>
            </a:r>
          </a:p>
          <a:p>
            <a:pPr>
              <a:tabLst>
                <a:tab pos="347663" algn="l"/>
              </a:tabLst>
            </a:pPr>
            <a:r>
              <a:rPr lang="en-US" sz="1600" i="1" dirty="0" smtClean="0">
                <a:latin typeface="Arial" pitchFamily="34" charset="0"/>
                <a:sym typeface="Symbol"/>
              </a:rPr>
              <a:t>l</a:t>
            </a:r>
            <a:r>
              <a:rPr lang="en-US" sz="1600" dirty="0" smtClean="0">
                <a:latin typeface="Arial" pitchFamily="34" charset="0"/>
                <a:sym typeface="Symbol"/>
              </a:rPr>
              <a:t>	length of vessel</a:t>
            </a:r>
          </a:p>
          <a:p>
            <a:pPr>
              <a:tabLst>
                <a:tab pos="347663" algn="l"/>
              </a:tabLst>
            </a:pPr>
            <a:r>
              <a:rPr lang="en-US" sz="1600" i="1" dirty="0" smtClean="0">
                <a:latin typeface="Times New Roman" pitchFamily="18" charset="0"/>
                <a:cs typeface="Times New Roman" pitchFamily="18" charset="0"/>
                <a:sym typeface="Symbol"/>
              </a:rPr>
              <a:t>r</a:t>
            </a:r>
            <a:r>
              <a:rPr lang="en-US" sz="1600" dirty="0" smtClean="0">
                <a:latin typeface="Arial" pitchFamily="34" charset="0"/>
                <a:sym typeface="Symbol"/>
              </a:rPr>
              <a:t>	radius of vessel</a:t>
            </a:r>
          </a:p>
        </p:txBody>
      </p:sp>
      <p:sp>
        <p:nvSpPr>
          <p:cNvPr id="10" name="Rectangle 9"/>
          <p:cNvSpPr/>
          <p:nvPr/>
        </p:nvSpPr>
        <p:spPr>
          <a:xfrm>
            <a:off x="6858000" y="1905000"/>
            <a:ext cx="2057400" cy="584775"/>
          </a:xfrm>
          <a:prstGeom prst="rect">
            <a:avLst/>
          </a:prstGeom>
        </p:spPr>
        <p:txBody>
          <a:bodyPr wrap="square">
            <a:spAutoFit/>
          </a:bodyPr>
          <a:lstStyle/>
          <a:p>
            <a:pPr>
              <a:tabLst>
                <a:tab pos="457200" algn="l"/>
              </a:tabLst>
            </a:pPr>
            <a:r>
              <a:rPr lang="en-US" sz="1600" i="1" dirty="0" smtClean="0">
                <a:latin typeface="Arial" pitchFamily="34" charset="0"/>
                <a:sym typeface="Symbol"/>
              </a:rPr>
              <a:t></a:t>
            </a:r>
            <a:r>
              <a:rPr lang="en-US" sz="1600" i="1" dirty="0" smtClean="0">
                <a:latin typeface="Times New Roman" pitchFamily="18" charset="0"/>
                <a:cs typeface="Times New Roman" pitchFamily="18" charset="0"/>
                <a:sym typeface="Symbol"/>
              </a:rPr>
              <a:t>P</a:t>
            </a:r>
            <a:r>
              <a:rPr lang="en-US" sz="1600" dirty="0" smtClean="0">
                <a:latin typeface="Arial" pitchFamily="34" charset="0"/>
                <a:sym typeface="Symbol"/>
              </a:rPr>
              <a:t>	Pressure drop</a:t>
            </a:r>
          </a:p>
          <a:p>
            <a:pPr>
              <a:tabLst>
                <a:tab pos="457200" algn="l"/>
              </a:tabLst>
            </a:pPr>
            <a:r>
              <a:rPr lang="en-US" sz="1600" i="1" dirty="0" smtClean="0">
                <a:latin typeface="Times New Roman" pitchFamily="18" charset="0"/>
                <a:cs typeface="Times New Roman" pitchFamily="18" charset="0"/>
                <a:sym typeface="Symbol"/>
              </a:rPr>
              <a:t>F</a:t>
            </a:r>
            <a:r>
              <a:rPr lang="en-US" sz="1600" dirty="0" smtClean="0">
                <a:latin typeface="Arial" pitchFamily="34" charset="0"/>
                <a:sym typeface="Symbol"/>
              </a:rPr>
              <a:t>	Flow</a:t>
            </a:r>
          </a:p>
        </p:txBody>
      </p:sp>
      <p:sp>
        <p:nvSpPr>
          <p:cNvPr id="11" name="Rectangle 10"/>
          <p:cNvSpPr/>
          <p:nvPr/>
        </p:nvSpPr>
        <p:spPr>
          <a:xfrm>
            <a:off x="4424363" y="3831420"/>
            <a:ext cx="295274" cy="369332"/>
          </a:xfrm>
          <a:prstGeom prst="rect">
            <a:avLst/>
          </a:prstGeom>
        </p:spPr>
        <p:txBody>
          <a:bodyPr wrap="none">
            <a:spAutoFit/>
          </a:bodyPr>
          <a:lstStyle/>
          <a:p>
            <a:r>
              <a:rPr lang="en-US" dirty="0" smtClean="0"/>
              <a:t>a</a:t>
            </a:r>
            <a:endParaRPr lang="en-US" dirty="0"/>
          </a:p>
        </p:txBody>
      </p:sp>
      <p:pic>
        <p:nvPicPr>
          <p:cNvPr id="12" name="Picture 3"/>
          <p:cNvPicPr>
            <a:picLocks noChangeAspect="1" noChangeArrowheads="1"/>
          </p:cNvPicPr>
          <p:nvPr/>
        </p:nvPicPr>
        <p:blipFill>
          <a:blip r:embed="rId7" cstate="print"/>
          <a:srcRect b="67914"/>
          <a:stretch>
            <a:fillRect/>
          </a:stretch>
        </p:blipFill>
        <p:spPr bwMode="auto">
          <a:xfrm rot="5400000">
            <a:off x="6813550" y="4517736"/>
            <a:ext cx="3441700" cy="762000"/>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Arterial Vasculature and Blood Pressure</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Arterial vasculature is very active in regulation of blood flow and pressure:</a:t>
            </a:r>
          </a:p>
          <a:p>
            <a:pPr lvl="1"/>
            <a:r>
              <a:rPr lang="en-US" dirty="0" smtClean="0"/>
              <a:t>Pressure (</a:t>
            </a:r>
            <a:r>
              <a:rPr lang="en-US" dirty="0" err="1" smtClean="0"/>
              <a:t>baro</a:t>
            </a:r>
            <a:r>
              <a:rPr lang="en-US" dirty="0" smtClean="0"/>
              <a:t>) and chemical (chemo) receptors in carotid and aorta regulates global blood pressure by changing </a:t>
            </a:r>
            <a:r>
              <a:rPr lang="en-US" i="1" dirty="0" smtClean="0"/>
              <a:t>vasculature resistance </a:t>
            </a:r>
            <a:r>
              <a:rPr lang="en-US" dirty="0" smtClean="0"/>
              <a:t>(</a:t>
            </a:r>
            <a:r>
              <a:rPr lang="en-US" dirty="0" err="1" smtClean="0"/>
              <a:t>vaso</a:t>
            </a:r>
            <a:r>
              <a:rPr lang="en-US" dirty="0" smtClean="0"/>
              <a:t>-constriction or –dilation), </a:t>
            </a:r>
            <a:r>
              <a:rPr lang="en-US" i="1" dirty="0" smtClean="0"/>
              <a:t>heart rate</a:t>
            </a:r>
            <a:r>
              <a:rPr lang="en-US" dirty="0" smtClean="0"/>
              <a:t>, and </a:t>
            </a:r>
            <a:r>
              <a:rPr lang="en-US" i="1" dirty="0" smtClean="0"/>
              <a:t>blood volume</a:t>
            </a:r>
            <a:r>
              <a:rPr lang="en-US" dirty="0" smtClean="0"/>
              <a:t>.</a:t>
            </a:r>
          </a:p>
          <a:p>
            <a:pPr lvl="1"/>
            <a:r>
              <a:rPr lang="en-US" dirty="0" smtClean="0"/>
              <a:t>Locally, </a:t>
            </a:r>
            <a:r>
              <a:rPr lang="en-US" dirty="0" err="1" smtClean="0"/>
              <a:t>chemoreceptors</a:t>
            </a:r>
            <a:r>
              <a:rPr lang="en-US" dirty="0" smtClean="0"/>
              <a:t> (O</a:t>
            </a:r>
            <a:r>
              <a:rPr lang="en-US" baseline="-25000" dirty="0" smtClean="0"/>
              <a:t>2</a:t>
            </a:r>
            <a:r>
              <a:rPr lang="en-US" dirty="0" smtClean="0"/>
              <a:t>, CO</a:t>
            </a:r>
            <a:r>
              <a:rPr lang="en-US" baseline="-25000" dirty="0" smtClean="0"/>
              <a:t>2</a:t>
            </a:r>
            <a:r>
              <a:rPr lang="en-US" dirty="0" smtClean="0"/>
              <a:t>) </a:t>
            </a:r>
            <a:r>
              <a:rPr lang="en-US" dirty="0" err="1" smtClean="0"/>
              <a:t>autoregulate</a:t>
            </a:r>
            <a:r>
              <a:rPr lang="en-US" dirty="0" smtClean="0"/>
              <a:t> blood flow to tissue, also leading to pressure change.</a:t>
            </a:r>
          </a:p>
          <a:p>
            <a:pPr lvl="1"/>
            <a:r>
              <a:rPr lang="en-US" dirty="0" smtClean="0"/>
              <a:t>Global regulation (and to some extent local too) is under the autonomic nervous system control.</a:t>
            </a:r>
          </a:p>
        </p:txBody>
      </p:sp>
      <p:sp>
        <p:nvSpPr>
          <p:cNvPr id="4" name="Slide Number Placeholder 3"/>
          <p:cNvSpPr>
            <a:spLocks noGrp="1"/>
          </p:cNvSpPr>
          <p:nvPr>
            <p:ph type="sldNum" sz="quarter" idx="11"/>
          </p:nvPr>
        </p:nvSpPr>
        <p:spPr/>
        <p:txBody>
          <a:bodyPr/>
          <a:lstStyle/>
          <a:p>
            <a:fld id="{B6F15528-21DE-4FAA-801E-634DDDAF4B2B}" type="slidenum">
              <a:rPr lang="en-US" smtClean="0"/>
              <a:pPr/>
              <a:t>11</a:t>
            </a:fld>
            <a:endParaRPr lang="en-US"/>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Veins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12</a:t>
            </a:fld>
            <a:endParaRPr lang="en-US"/>
          </a:p>
        </p:txBody>
      </p:sp>
      <p:sp>
        <p:nvSpPr>
          <p:cNvPr id="7" name="Text Box 5"/>
          <p:cNvSpPr txBox="1">
            <a:spLocks noChangeArrowheads="1"/>
          </p:cNvSpPr>
          <p:nvPr/>
        </p:nvSpPr>
        <p:spPr bwMode="auto">
          <a:xfrm>
            <a:off x="2743200" y="6581001"/>
            <a:ext cx="5815823" cy="276999"/>
          </a:xfrm>
          <a:prstGeom prst="rect">
            <a:avLst/>
          </a:prstGeom>
          <a:noFill/>
          <a:ln w="9525">
            <a:noFill/>
            <a:miter lim="800000"/>
            <a:headEnd/>
            <a:tailEnd/>
          </a:ln>
          <a:effectLst/>
        </p:spPr>
        <p:txBody>
          <a:bodyPr wrap="none">
            <a:spAutoFit/>
          </a:bodyPr>
          <a:lstStyle/>
          <a:p>
            <a:r>
              <a:rPr lang="en-US" sz="1200" dirty="0">
                <a:latin typeface="Arial" pitchFamily="34" charset="0"/>
              </a:rPr>
              <a:t>Source:  </a:t>
            </a:r>
            <a:r>
              <a:rPr lang="en-US" sz="1200" dirty="0" err="1" smtClean="0">
                <a:latin typeface="Arial" pitchFamily="34" charset="0"/>
              </a:rPr>
              <a:t>Purves</a:t>
            </a:r>
            <a:r>
              <a:rPr lang="en-US" sz="1200" dirty="0" smtClean="0">
                <a:latin typeface="Arial" pitchFamily="34" charset="0"/>
              </a:rPr>
              <a:t>, </a:t>
            </a:r>
            <a:r>
              <a:rPr lang="en-US" sz="1200" i="1" dirty="0" smtClean="0">
                <a:latin typeface="Arial" pitchFamily="34" charset="0"/>
              </a:rPr>
              <a:t>et al</a:t>
            </a:r>
            <a:r>
              <a:rPr lang="en-US" sz="1200" dirty="0" smtClean="0">
                <a:latin typeface="Arial" pitchFamily="34" charset="0"/>
              </a:rPr>
              <a:t>., Life: The Science of Biology, 4</a:t>
            </a:r>
            <a:r>
              <a:rPr lang="en-US" sz="1200" baseline="30000" dirty="0" smtClean="0">
                <a:latin typeface="Arial" pitchFamily="34" charset="0"/>
              </a:rPr>
              <a:t>th</a:t>
            </a:r>
            <a:r>
              <a:rPr lang="en-US" sz="1200" dirty="0" smtClean="0">
                <a:latin typeface="Arial" pitchFamily="34" charset="0"/>
              </a:rPr>
              <a:t> edition, </a:t>
            </a:r>
            <a:r>
              <a:rPr lang="en-US" sz="1200" dirty="0" err="1" smtClean="0">
                <a:latin typeface="Arial" pitchFamily="34" charset="0"/>
              </a:rPr>
              <a:t>Sinauer</a:t>
            </a:r>
            <a:r>
              <a:rPr lang="en-US" sz="1200" dirty="0" smtClean="0">
                <a:latin typeface="Arial" pitchFamily="34" charset="0"/>
              </a:rPr>
              <a:t> Associates</a:t>
            </a:r>
            <a:endParaRPr lang="en-US" sz="1600" dirty="0">
              <a:latin typeface="Arial" pitchFamily="34" charset="0"/>
            </a:endParaRPr>
          </a:p>
        </p:txBody>
      </p:sp>
      <p:pic>
        <p:nvPicPr>
          <p:cNvPr id="29700" name="Picture 4" descr="http://www.estrellamountain.edu/faculty/farabee/biobk/veinvalves.gif"/>
          <p:cNvPicPr>
            <a:picLocks noChangeAspect="1" noChangeArrowheads="1"/>
          </p:cNvPicPr>
          <p:nvPr/>
        </p:nvPicPr>
        <p:blipFill>
          <a:blip r:embed="rId3" cstate="print">
            <a:clrChange>
              <a:clrFrom>
                <a:srgbClr val="CCCCCC"/>
              </a:clrFrom>
              <a:clrTo>
                <a:srgbClr val="CCCCCC">
                  <a:alpha val="0"/>
                </a:srgbClr>
              </a:clrTo>
            </a:clrChange>
          </a:blip>
          <a:srcRect/>
          <a:stretch>
            <a:fillRect/>
          </a:stretch>
        </p:blipFill>
        <p:spPr bwMode="auto">
          <a:xfrm>
            <a:off x="2057400" y="3048000"/>
            <a:ext cx="4959011" cy="3505200"/>
          </a:xfrm>
          <a:prstGeom prst="rect">
            <a:avLst/>
          </a:prstGeom>
          <a:noFill/>
        </p:spPr>
      </p:pic>
      <p:sp>
        <p:nvSpPr>
          <p:cNvPr id="3" name="Content Placeholder 2"/>
          <p:cNvSpPr>
            <a:spLocks noGrp="1"/>
          </p:cNvSpPr>
          <p:nvPr>
            <p:ph idx="1"/>
          </p:nvPr>
        </p:nvSpPr>
        <p:spPr>
          <a:xfrm>
            <a:off x="457200" y="990600"/>
            <a:ext cx="8229600" cy="5334000"/>
          </a:xfrm>
        </p:spPr>
        <p:txBody>
          <a:bodyPr>
            <a:normAutofit/>
          </a:bodyPr>
          <a:lstStyle/>
          <a:p>
            <a:pPr marL="285750" lvl="1">
              <a:buFont typeface="Arial" pitchFamily="34" charset="0"/>
              <a:buChar char="•"/>
            </a:pPr>
            <a:r>
              <a:rPr lang="en-US" dirty="0" smtClean="0"/>
              <a:t>Veins have much larger capacity than arteries (as high as 80% of total blood) due to their high elasticity.</a:t>
            </a:r>
            <a:endParaRPr lang="en-US" i="1" dirty="0" smtClean="0"/>
          </a:p>
          <a:p>
            <a:pPr marL="285750" lvl="1">
              <a:buFont typeface="Arial" pitchFamily="34" charset="0"/>
              <a:buChar char="•"/>
            </a:pPr>
            <a:r>
              <a:rPr lang="en-US" dirty="0" smtClean="0"/>
              <a:t>Very low pressure gradient, hence need for additional pumping mechanism to return blood to heart:</a:t>
            </a:r>
          </a:p>
          <a:p>
            <a:pPr lvl="1"/>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Pressure Pulse Wave</a:t>
            </a:r>
            <a:endParaRPr lang="en-US" dirty="0"/>
          </a:p>
        </p:txBody>
      </p:sp>
      <p:sp>
        <p:nvSpPr>
          <p:cNvPr id="3" name="Content Placeholder 2"/>
          <p:cNvSpPr>
            <a:spLocks noGrp="1"/>
          </p:cNvSpPr>
          <p:nvPr>
            <p:ph idx="1"/>
          </p:nvPr>
        </p:nvSpPr>
        <p:spPr/>
        <p:txBody>
          <a:bodyPr>
            <a:normAutofit/>
          </a:bodyPr>
          <a:lstStyle/>
          <a:p>
            <a:r>
              <a:rPr lang="en-US" sz="2400" dirty="0" smtClean="0"/>
              <a:t>Because of the compliance (elasticity) of arteries, sudden ejection of blood at the aorta leads to local distension which travels down the arterial branches.</a:t>
            </a:r>
          </a:p>
          <a:p>
            <a:r>
              <a:rPr lang="en-US" sz="2400" dirty="0" smtClean="0"/>
              <a:t>Pulse velocity much higher than flow velocity (&gt;15x).</a:t>
            </a:r>
          </a:p>
          <a:p>
            <a:r>
              <a:rPr lang="en-US" sz="2400" dirty="0" smtClean="0"/>
              <a:t>Pulse velocity increases for smaller vessels.</a:t>
            </a:r>
            <a:br>
              <a:rPr lang="en-US" sz="2400" dirty="0" smtClean="0"/>
            </a:br>
            <a:r>
              <a:rPr lang="en-US" sz="2000" dirty="0" smtClean="0">
                <a:solidFill>
                  <a:schemeClr val="tx1">
                    <a:lumMod val="65000"/>
                    <a:lumOff val="35000"/>
                  </a:schemeClr>
                </a:solidFill>
              </a:rPr>
              <a:t>3-6 m/s in aorta, 15-35 m/s in arteries</a:t>
            </a:r>
          </a:p>
          <a:p>
            <a:r>
              <a:rPr lang="en-US" sz="2400" dirty="0" smtClean="0"/>
              <a:t>Can be detected by local volume change (</a:t>
            </a:r>
            <a:r>
              <a:rPr lang="en-US" sz="2400" dirty="0" err="1" smtClean="0"/>
              <a:t>plethysmography</a:t>
            </a:r>
            <a:r>
              <a:rPr lang="en-US" sz="2400" dirty="0" smtClean="0"/>
              <a:t>).</a:t>
            </a:r>
            <a:br>
              <a:rPr lang="en-US" sz="2400" dirty="0" smtClean="0"/>
            </a:br>
            <a:r>
              <a:rPr lang="en-US" sz="2000" dirty="0" smtClean="0">
                <a:solidFill>
                  <a:schemeClr val="tx1">
                    <a:lumMod val="65000"/>
                    <a:lumOff val="35000"/>
                  </a:schemeClr>
                </a:solidFill>
              </a:rPr>
              <a:t>Reflections alter waveform</a:t>
            </a:r>
          </a:p>
          <a:p>
            <a:r>
              <a:rPr lang="en-US" sz="2400" dirty="0" smtClean="0"/>
              <a:t>Increased velocity with arterial stiffness due to age, </a:t>
            </a:r>
            <a:r>
              <a:rPr lang="en-US" sz="2400" dirty="0" err="1" smtClean="0"/>
              <a:t>stenosis</a:t>
            </a:r>
            <a:r>
              <a:rPr lang="en-US" sz="2400" dirty="0" smtClean="0"/>
              <a:t>, atherosclerosis,…</a:t>
            </a:r>
            <a:endParaRPr lang="en-US" sz="24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13</a:t>
            </a:fld>
            <a:endParaRPr lang="en-US"/>
          </a:p>
        </p:txBody>
      </p:sp>
      <p:sp>
        <p:nvSpPr>
          <p:cNvPr id="5" name="Footer Placeholder 4"/>
          <p:cNvSpPr>
            <a:spLocks noGrp="1"/>
          </p:cNvSpPr>
          <p:nvPr>
            <p:ph type="ftr" sz="quarter" idx="12"/>
          </p:nvPr>
        </p:nvSpPr>
        <p:spPr/>
        <p:txBody>
          <a:bodyPr/>
          <a:lstStyle/>
          <a:p>
            <a:r>
              <a:rPr lang="en-US" smtClean="0"/>
              <a:t>EE122B, Spring 2011, L. Giovangrandi</a:t>
            </a:r>
            <a:endParaRPr lang="en-US" dirty="0"/>
          </a:p>
        </p:txBody>
      </p:sp>
      <p:grpSp>
        <p:nvGrpSpPr>
          <p:cNvPr id="18" name="Group 17"/>
          <p:cNvGrpSpPr/>
          <p:nvPr/>
        </p:nvGrpSpPr>
        <p:grpSpPr>
          <a:xfrm>
            <a:off x="1737088" y="5564982"/>
            <a:ext cx="5638800" cy="756935"/>
            <a:chOff x="914400" y="5337330"/>
            <a:chExt cx="4343400" cy="756935"/>
          </a:xfrm>
        </p:grpSpPr>
        <p:grpSp>
          <p:nvGrpSpPr>
            <p:cNvPr id="13" name="Group 12"/>
            <p:cNvGrpSpPr/>
            <p:nvPr/>
          </p:nvGrpSpPr>
          <p:grpSpPr>
            <a:xfrm>
              <a:off x="914400" y="5337330"/>
              <a:ext cx="4343400" cy="150665"/>
              <a:chOff x="914400" y="5337330"/>
              <a:chExt cx="4343400" cy="150665"/>
            </a:xfrm>
          </p:grpSpPr>
          <p:cxnSp>
            <p:nvCxnSpPr>
              <p:cNvPr id="7" name="Straight Connector 6"/>
              <p:cNvCxnSpPr/>
              <p:nvPr/>
            </p:nvCxnSpPr>
            <p:spPr>
              <a:xfrm>
                <a:off x="2514600" y="5486400"/>
                <a:ext cx="2743200" cy="158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1670685" y="5337330"/>
                <a:ext cx="846175" cy="150665"/>
              </a:xfrm>
              <a:custGeom>
                <a:avLst/>
                <a:gdLst>
                  <a:gd name="connsiteX0" fmla="*/ 0 w 808075"/>
                  <a:gd name="connsiteY0" fmla="*/ 131135 h 131135"/>
                  <a:gd name="connsiteX1" fmla="*/ 404037 w 808075"/>
                  <a:gd name="connsiteY1" fmla="*/ 3544 h 131135"/>
                  <a:gd name="connsiteX2" fmla="*/ 808075 w 808075"/>
                  <a:gd name="connsiteY2" fmla="*/ 109870 h 131135"/>
                  <a:gd name="connsiteX0" fmla="*/ 0 w 808075"/>
                  <a:gd name="connsiteY0" fmla="*/ 130869 h 150539"/>
                  <a:gd name="connsiteX1" fmla="*/ 152400 w 808075"/>
                  <a:gd name="connsiteY1" fmla="*/ 129274 h 150539"/>
                  <a:gd name="connsiteX2" fmla="*/ 404037 w 808075"/>
                  <a:gd name="connsiteY2" fmla="*/ 3278 h 150539"/>
                  <a:gd name="connsiteX3" fmla="*/ 808075 w 808075"/>
                  <a:gd name="connsiteY3" fmla="*/ 109604 h 150539"/>
                  <a:gd name="connsiteX0" fmla="*/ 0 w 808075"/>
                  <a:gd name="connsiteY0" fmla="*/ 320306 h 339976"/>
                  <a:gd name="connsiteX1" fmla="*/ 152400 w 808075"/>
                  <a:gd name="connsiteY1" fmla="*/ 318711 h 339976"/>
                  <a:gd name="connsiteX2" fmla="*/ 404037 w 808075"/>
                  <a:gd name="connsiteY2" fmla="*/ 192715 h 339976"/>
                  <a:gd name="connsiteX3" fmla="*/ 808075 w 808075"/>
                  <a:gd name="connsiteY3" fmla="*/ 299041 h 339976"/>
                  <a:gd name="connsiteX0" fmla="*/ 0 w 655675"/>
                  <a:gd name="connsiteY0" fmla="*/ 129274 h 129274"/>
                  <a:gd name="connsiteX1" fmla="*/ 251637 w 655675"/>
                  <a:gd name="connsiteY1" fmla="*/ 3278 h 129274"/>
                  <a:gd name="connsiteX2" fmla="*/ 655675 w 655675"/>
                  <a:gd name="connsiteY2" fmla="*/ 109604 h 129274"/>
                  <a:gd name="connsiteX0" fmla="*/ 0 w 813790"/>
                  <a:gd name="connsiteY0" fmla="*/ 155944 h 155944"/>
                  <a:gd name="connsiteX1" fmla="*/ 409752 w 813790"/>
                  <a:gd name="connsiteY1" fmla="*/ 7088 h 155944"/>
                  <a:gd name="connsiteX2" fmla="*/ 813790 w 813790"/>
                  <a:gd name="connsiteY2" fmla="*/ 113414 h 155944"/>
                  <a:gd name="connsiteX0" fmla="*/ 0 w 813790"/>
                  <a:gd name="connsiteY0" fmla="*/ 155944 h 157539"/>
                  <a:gd name="connsiteX1" fmla="*/ 409752 w 813790"/>
                  <a:gd name="connsiteY1" fmla="*/ 7088 h 157539"/>
                  <a:gd name="connsiteX2" fmla="*/ 813790 w 813790"/>
                  <a:gd name="connsiteY2" fmla="*/ 113414 h 157539"/>
                  <a:gd name="connsiteX0" fmla="*/ 0 w 846175"/>
                  <a:gd name="connsiteY0" fmla="*/ 149070 h 150665"/>
                  <a:gd name="connsiteX1" fmla="*/ 409752 w 846175"/>
                  <a:gd name="connsiteY1" fmla="*/ 214 h 150665"/>
                  <a:gd name="connsiteX2" fmla="*/ 846175 w 846175"/>
                  <a:gd name="connsiteY2" fmla="*/ 150355 h 150665"/>
                  <a:gd name="connsiteX0" fmla="*/ 0 w 846175"/>
                  <a:gd name="connsiteY0" fmla="*/ 149070 h 150665"/>
                  <a:gd name="connsiteX1" fmla="*/ 409752 w 846175"/>
                  <a:gd name="connsiteY1" fmla="*/ 214 h 150665"/>
                  <a:gd name="connsiteX2" fmla="*/ 846175 w 846175"/>
                  <a:gd name="connsiteY2" fmla="*/ 150355 h 150665"/>
                </a:gdLst>
                <a:ahLst/>
                <a:cxnLst>
                  <a:cxn ang="0">
                    <a:pos x="connsiteX0" y="connsiteY0"/>
                  </a:cxn>
                  <a:cxn ang="0">
                    <a:pos x="connsiteX1" y="connsiteY1"/>
                  </a:cxn>
                  <a:cxn ang="0">
                    <a:pos x="connsiteX2" y="connsiteY2"/>
                  </a:cxn>
                </a:cxnLst>
                <a:rect l="l" t="t" r="r" b="b"/>
                <a:pathLst>
                  <a:path w="846175" h="150665">
                    <a:moveTo>
                      <a:pt x="0" y="149070"/>
                    </a:moveTo>
                    <a:cubicBezTo>
                      <a:pt x="124489" y="150665"/>
                      <a:pt x="268723" y="0"/>
                      <a:pt x="409752" y="214"/>
                    </a:cubicBezTo>
                    <a:cubicBezTo>
                      <a:pt x="550781" y="428"/>
                      <a:pt x="635295" y="146855"/>
                      <a:pt x="846175" y="150355"/>
                    </a:cubicBez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Connector 10"/>
              <p:cNvCxnSpPr/>
              <p:nvPr/>
            </p:nvCxnSpPr>
            <p:spPr>
              <a:xfrm>
                <a:off x="914400" y="5486400"/>
                <a:ext cx="762000"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flipV="1">
              <a:off x="914400" y="5943600"/>
              <a:ext cx="4343400" cy="150665"/>
              <a:chOff x="914400" y="5337330"/>
              <a:chExt cx="4343400" cy="150665"/>
            </a:xfrm>
          </p:grpSpPr>
          <p:cxnSp>
            <p:nvCxnSpPr>
              <p:cNvPr id="15" name="Straight Connector 14"/>
              <p:cNvCxnSpPr/>
              <p:nvPr/>
            </p:nvCxnSpPr>
            <p:spPr>
              <a:xfrm>
                <a:off x="2514600" y="5486400"/>
                <a:ext cx="2743200" cy="158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1670685" y="5337330"/>
                <a:ext cx="846175" cy="150665"/>
              </a:xfrm>
              <a:custGeom>
                <a:avLst/>
                <a:gdLst>
                  <a:gd name="connsiteX0" fmla="*/ 0 w 808075"/>
                  <a:gd name="connsiteY0" fmla="*/ 131135 h 131135"/>
                  <a:gd name="connsiteX1" fmla="*/ 404037 w 808075"/>
                  <a:gd name="connsiteY1" fmla="*/ 3544 h 131135"/>
                  <a:gd name="connsiteX2" fmla="*/ 808075 w 808075"/>
                  <a:gd name="connsiteY2" fmla="*/ 109870 h 131135"/>
                  <a:gd name="connsiteX0" fmla="*/ 0 w 808075"/>
                  <a:gd name="connsiteY0" fmla="*/ 130869 h 150539"/>
                  <a:gd name="connsiteX1" fmla="*/ 152400 w 808075"/>
                  <a:gd name="connsiteY1" fmla="*/ 129274 h 150539"/>
                  <a:gd name="connsiteX2" fmla="*/ 404037 w 808075"/>
                  <a:gd name="connsiteY2" fmla="*/ 3278 h 150539"/>
                  <a:gd name="connsiteX3" fmla="*/ 808075 w 808075"/>
                  <a:gd name="connsiteY3" fmla="*/ 109604 h 150539"/>
                  <a:gd name="connsiteX0" fmla="*/ 0 w 808075"/>
                  <a:gd name="connsiteY0" fmla="*/ 320306 h 339976"/>
                  <a:gd name="connsiteX1" fmla="*/ 152400 w 808075"/>
                  <a:gd name="connsiteY1" fmla="*/ 318711 h 339976"/>
                  <a:gd name="connsiteX2" fmla="*/ 404037 w 808075"/>
                  <a:gd name="connsiteY2" fmla="*/ 192715 h 339976"/>
                  <a:gd name="connsiteX3" fmla="*/ 808075 w 808075"/>
                  <a:gd name="connsiteY3" fmla="*/ 299041 h 339976"/>
                  <a:gd name="connsiteX0" fmla="*/ 0 w 655675"/>
                  <a:gd name="connsiteY0" fmla="*/ 129274 h 129274"/>
                  <a:gd name="connsiteX1" fmla="*/ 251637 w 655675"/>
                  <a:gd name="connsiteY1" fmla="*/ 3278 h 129274"/>
                  <a:gd name="connsiteX2" fmla="*/ 655675 w 655675"/>
                  <a:gd name="connsiteY2" fmla="*/ 109604 h 129274"/>
                  <a:gd name="connsiteX0" fmla="*/ 0 w 813790"/>
                  <a:gd name="connsiteY0" fmla="*/ 155944 h 155944"/>
                  <a:gd name="connsiteX1" fmla="*/ 409752 w 813790"/>
                  <a:gd name="connsiteY1" fmla="*/ 7088 h 155944"/>
                  <a:gd name="connsiteX2" fmla="*/ 813790 w 813790"/>
                  <a:gd name="connsiteY2" fmla="*/ 113414 h 155944"/>
                  <a:gd name="connsiteX0" fmla="*/ 0 w 813790"/>
                  <a:gd name="connsiteY0" fmla="*/ 155944 h 157539"/>
                  <a:gd name="connsiteX1" fmla="*/ 409752 w 813790"/>
                  <a:gd name="connsiteY1" fmla="*/ 7088 h 157539"/>
                  <a:gd name="connsiteX2" fmla="*/ 813790 w 813790"/>
                  <a:gd name="connsiteY2" fmla="*/ 113414 h 157539"/>
                  <a:gd name="connsiteX0" fmla="*/ 0 w 846175"/>
                  <a:gd name="connsiteY0" fmla="*/ 149070 h 150665"/>
                  <a:gd name="connsiteX1" fmla="*/ 409752 w 846175"/>
                  <a:gd name="connsiteY1" fmla="*/ 214 h 150665"/>
                  <a:gd name="connsiteX2" fmla="*/ 846175 w 846175"/>
                  <a:gd name="connsiteY2" fmla="*/ 150355 h 150665"/>
                  <a:gd name="connsiteX0" fmla="*/ 0 w 846175"/>
                  <a:gd name="connsiteY0" fmla="*/ 149070 h 150665"/>
                  <a:gd name="connsiteX1" fmla="*/ 409752 w 846175"/>
                  <a:gd name="connsiteY1" fmla="*/ 214 h 150665"/>
                  <a:gd name="connsiteX2" fmla="*/ 846175 w 846175"/>
                  <a:gd name="connsiteY2" fmla="*/ 150355 h 150665"/>
                </a:gdLst>
                <a:ahLst/>
                <a:cxnLst>
                  <a:cxn ang="0">
                    <a:pos x="connsiteX0" y="connsiteY0"/>
                  </a:cxn>
                  <a:cxn ang="0">
                    <a:pos x="connsiteX1" y="connsiteY1"/>
                  </a:cxn>
                  <a:cxn ang="0">
                    <a:pos x="connsiteX2" y="connsiteY2"/>
                  </a:cxn>
                </a:cxnLst>
                <a:rect l="l" t="t" r="r" b="b"/>
                <a:pathLst>
                  <a:path w="846175" h="150665">
                    <a:moveTo>
                      <a:pt x="0" y="149070"/>
                    </a:moveTo>
                    <a:cubicBezTo>
                      <a:pt x="124489" y="150665"/>
                      <a:pt x="268723" y="0"/>
                      <a:pt x="409752" y="214"/>
                    </a:cubicBezTo>
                    <a:cubicBezTo>
                      <a:pt x="550781" y="428"/>
                      <a:pt x="635295" y="146855"/>
                      <a:pt x="846175" y="150355"/>
                    </a:cubicBez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7" name="Straight Connector 16"/>
              <p:cNvCxnSpPr/>
              <p:nvPr/>
            </p:nvCxnSpPr>
            <p:spPr>
              <a:xfrm>
                <a:off x="914400" y="5486400"/>
                <a:ext cx="762000" cy="1588"/>
              </a:xfrm>
              <a:prstGeom prst="line">
                <a:avLst/>
              </a:prstGeom>
              <a:ln w="57150"/>
            </p:spPr>
            <p:style>
              <a:lnRef idx="1">
                <a:schemeClr val="accent1"/>
              </a:lnRef>
              <a:fillRef idx="0">
                <a:schemeClr val="accent1"/>
              </a:fillRef>
              <a:effectRef idx="0">
                <a:schemeClr val="accent1"/>
              </a:effectRef>
              <a:fontRef idx="minor">
                <a:schemeClr val="tx1"/>
              </a:fontRef>
            </p:style>
          </p:cxnSp>
        </p:grpSp>
      </p:grpSp>
      <p:cxnSp>
        <p:nvCxnSpPr>
          <p:cNvPr id="20" name="Straight Arrow Connector 19"/>
          <p:cNvCxnSpPr/>
          <p:nvPr/>
        </p:nvCxnSpPr>
        <p:spPr>
          <a:xfrm>
            <a:off x="19656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19656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5752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25752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1848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1848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944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7944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4040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4040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50136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0136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6232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56232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62328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62328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6842488" y="58697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6842488" y="6022182"/>
            <a:ext cx="4572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flipH="1" flipV="1">
            <a:off x="3089010" y="5563394"/>
            <a:ext cx="302418" cy="794"/>
          </a:xfrm>
          <a:prstGeom prst="straightConnector1">
            <a:avLst/>
          </a:prstGeom>
          <a:ln w="1905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rot="5400000" flipH="1" flipV="1">
            <a:off x="3089010" y="6325394"/>
            <a:ext cx="302418" cy="794"/>
          </a:xfrm>
          <a:prstGeom prst="straightConnector1">
            <a:avLst/>
          </a:prstGeom>
          <a:ln w="1905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413488" y="5412582"/>
            <a:ext cx="2514600" cy="158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7333356" y="5781180"/>
            <a:ext cx="591444" cy="338554"/>
          </a:xfrm>
          <a:prstGeom prst="rect">
            <a:avLst/>
          </a:prstGeom>
          <a:noFill/>
        </p:spPr>
        <p:txBody>
          <a:bodyPr wrap="none" rtlCol="0">
            <a:spAutoFit/>
          </a:bodyPr>
          <a:lstStyle/>
          <a:p>
            <a:r>
              <a:rPr lang="en-US" sz="1600" b="1" dirty="0" smtClean="0">
                <a:solidFill>
                  <a:srgbClr val="C00000"/>
                </a:solidFill>
              </a:rPr>
              <a:t>Flow</a:t>
            </a:r>
            <a:endParaRPr lang="en-US" sz="1600" b="1" dirty="0">
              <a:solidFill>
                <a:srgbClr val="C00000"/>
              </a:solidFill>
            </a:endParaRPr>
          </a:p>
        </p:txBody>
      </p:sp>
      <p:sp>
        <p:nvSpPr>
          <p:cNvPr id="51" name="TextBox 50"/>
          <p:cNvSpPr txBox="1"/>
          <p:nvPr/>
        </p:nvSpPr>
        <p:spPr>
          <a:xfrm>
            <a:off x="4082419" y="5107782"/>
            <a:ext cx="1159869" cy="338554"/>
          </a:xfrm>
          <a:prstGeom prst="rect">
            <a:avLst/>
          </a:prstGeom>
          <a:noFill/>
        </p:spPr>
        <p:txBody>
          <a:bodyPr wrap="none" rtlCol="0">
            <a:spAutoFit/>
          </a:bodyPr>
          <a:lstStyle/>
          <a:p>
            <a:r>
              <a:rPr lang="en-US" sz="1600" b="1" dirty="0" smtClean="0">
                <a:solidFill>
                  <a:srgbClr val="00B050"/>
                </a:solidFill>
              </a:rPr>
              <a:t>Pulse Wave</a:t>
            </a:r>
            <a:endParaRPr lang="en-US" sz="1600" b="1" dirty="0">
              <a:solidFill>
                <a:srgbClr val="00B050"/>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Pulse Pressure Reflections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14</a:t>
            </a:fld>
            <a:endParaRPr lang="en-US"/>
          </a:p>
        </p:txBody>
      </p:sp>
      <p:pic>
        <p:nvPicPr>
          <p:cNvPr id="91138" name="Picture 2"/>
          <p:cNvPicPr>
            <a:picLocks noChangeAspect="1" noChangeArrowheads="1"/>
          </p:cNvPicPr>
          <p:nvPr/>
        </p:nvPicPr>
        <p:blipFill>
          <a:blip r:embed="rId3" cstate="print"/>
          <a:srcRect l="984" t="412" r="94" b="129"/>
          <a:stretch>
            <a:fillRect/>
          </a:stretch>
        </p:blipFill>
        <p:spPr bwMode="auto">
          <a:xfrm rot="5400000">
            <a:off x="2299063" y="-718457"/>
            <a:ext cx="4598126" cy="8412480"/>
          </a:xfrm>
          <a:prstGeom prst="rect">
            <a:avLst/>
          </a:prstGeom>
          <a:noFill/>
          <a:ln w="9525">
            <a:noFill/>
            <a:miter lim="800000"/>
            <a:headEnd/>
            <a:tailEnd/>
          </a:ln>
          <a:effectLst/>
        </p:spPr>
      </p:pic>
      <p:sp>
        <p:nvSpPr>
          <p:cNvPr id="7" name="TextBox 6"/>
          <p:cNvSpPr txBox="1"/>
          <p:nvPr/>
        </p:nvSpPr>
        <p:spPr>
          <a:xfrm>
            <a:off x="228600" y="6019800"/>
            <a:ext cx="8915400" cy="523220"/>
          </a:xfrm>
          <a:prstGeom prst="rect">
            <a:avLst/>
          </a:prstGeom>
          <a:noFill/>
        </p:spPr>
        <p:txBody>
          <a:bodyPr wrap="square" rtlCol="0">
            <a:spAutoFit/>
          </a:bodyPr>
          <a:lstStyle/>
          <a:p>
            <a:r>
              <a:rPr lang="en-US" sz="1400" dirty="0" smtClean="0"/>
              <a:t>Source:  </a:t>
            </a:r>
            <a:r>
              <a:rPr lang="en-US" sz="1400" dirty="0" err="1" smtClean="0"/>
              <a:t>Benchimol-Barbosa</a:t>
            </a:r>
            <a:r>
              <a:rPr lang="en-US" sz="1400" dirty="0" smtClean="0"/>
              <a:t> PR, </a:t>
            </a:r>
            <a:r>
              <a:rPr lang="en-US" sz="1400" dirty="0" err="1" smtClean="0"/>
              <a:t>Barbosa-Filho</a:t>
            </a:r>
            <a:r>
              <a:rPr lang="en-US" sz="1400" dirty="0" smtClean="0"/>
              <a:t> J, </a:t>
            </a:r>
            <a:r>
              <a:rPr lang="en-US" sz="1400" i="1" dirty="0" smtClean="0"/>
              <a:t>Natural reflection site and arterial pulse wave velocity estimations based on brachial pulse wave morphology analyses</a:t>
            </a:r>
            <a:r>
              <a:rPr lang="en-US" sz="1400" dirty="0" smtClean="0"/>
              <a:t>, Int. J. </a:t>
            </a:r>
            <a:r>
              <a:rPr lang="en-US" sz="1400" dirty="0" err="1" smtClean="0"/>
              <a:t>Cardiol</a:t>
            </a:r>
            <a:r>
              <a:rPr lang="en-US" sz="1400" dirty="0" smtClean="0"/>
              <a:t>, 2009.</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Pressure Measurements</a:t>
            </a:r>
            <a:endParaRPr lang="en-US" dirty="0"/>
          </a:p>
        </p:txBody>
      </p:sp>
      <p:sp>
        <p:nvSpPr>
          <p:cNvPr id="3" name="Text Placeholder 2"/>
          <p:cNvSpPr>
            <a:spLocks noGrp="1"/>
          </p:cNvSpPr>
          <p:nvPr>
            <p:ph type="body" idx="1"/>
          </p:nvPr>
        </p:nvSpPr>
        <p:spPr/>
        <p:txBody>
          <a:bodyPr/>
          <a:lstStyle/>
          <a:p>
            <a:r>
              <a:rPr lang="en-US" dirty="0" smtClean="0"/>
              <a:t>Measurement Techniques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15</a:t>
            </a:fld>
            <a:endParaRPr lang="en-US"/>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Invasive Measurements</a:t>
            </a:r>
            <a:endParaRPr lang="en-US" dirty="0"/>
          </a:p>
        </p:txBody>
      </p:sp>
      <p:sp>
        <p:nvSpPr>
          <p:cNvPr id="5" name="Content Placeholder 4"/>
          <p:cNvSpPr>
            <a:spLocks noGrp="1"/>
          </p:cNvSpPr>
          <p:nvPr>
            <p:ph idx="1"/>
          </p:nvPr>
        </p:nvSpPr>
        <p:spPr/>
        <p:txBody>
          <a:bodyPr>
            <a:normAutofit fontScale="92500" lnSpcReduction="10000"/>
          </a:bodyPr>
          <a:lstStyle/>
          <a:p>
            <a:r>
              <a:rPr lang="en-US" dirty="0" smtClean="0"/>
              <a:t>Invasive measurements rely on direct measurement in the blood stream.</a:t>
            </a:r>
          </a:p>
          <a:p>
            <a:r>
              <a:rPr lang="en-US" dirty="0" smtClean="0"/>
              <a:t>They allow measurement </a:t>
            </a:r>
            <a:r>
              <a:rPr lang="en-US" dirty="0" smtClean="0"/>
              <a:t>of most pressures in the heart and vasculature (ventricles, atria, pulmonary artery,…).</a:t>
            </a:r>
          </a:p>
          <a:p>
            <a:r>
              <a:rPr lang="en-US" dirty="0" smtClean="0"/>
              <a:t>Measurement bandwidth: DC-50Hz</a:t>
            </a:r>
          </a:p>
          <a:p>
            <a:r>
              <a:rPr lang="en-US" dirty="0" smtClean="0"/>
              <a:t>Two main methods:</a:t>
            </a:r>
          </a:p>
          <a:p>
            <a:pPr lvl="1"/>
            <a:r>
              <a:rPr lang="en-US" dirty="0" smtClean="0"/>
              <a:t>Extravascular sensing</a:t>
            </a:r>
            <a:br>
              <a:rPr lang="en-US" dirty="0" smtClean="0"/>
            </a:br>
            <a:r>
              <a:rPr lang="en-US" sz="2400" dirty="0" smtClean="0">
                <a:solidFill>
                  <a:schemeClr val="tx1">
                    <a:lumMod val="65000"/>
                    <a:lumOff val="35000"/>
                  </a:schemeClr>
                </a:solidFill>
              </a:rPr>
              <a:t>Sensor is outside the body and connected hydraulically to the blood stream.</a:t>
            </a:r>
            <a:endParaRPr lang="en-US" dirty="0" smtClean="0">
              <a:solidFill>
                <a:schemeClr val="tx1">
                  <a:lumMod val="65000"/>
                  <a:lumOff val="35000"/>
                </a:schemeClr>
              </a:solidFill>
            </a:endParaRPr>
          </a:p>
          <a:p>
            <a:pPr lvl="1"/>
            <a:r>
              <a:rPr lang="en-US" dirty="0" smtClean="0"/>
              <a:t>Intravascular sensing</a:t>
            </a:r>
            <a:br>
              <a:rPr lang="en-US" dirty="0" smtClean="0"/>
            </a:br>
            <a:r>
              <a:rPr lang="en-US" sz="2400" dirty="0" smtClean="0">
                <a:solidFill>
                  <a:schemeClr val="tx1">
                    <a:lumMod val="65000"/>
                    <a:lumOff val="35000"/>
                  </a:schemeClr>
                </a:solidFill>
              </a:rPr>
              <a:t>Sensor is in the blood stream, at the tip of a catheter.</a:t>
            </a:r>
          </a:p>
        </p:txBody>
      </p:sp>
      <p:sp>
        <p:nvSpPr>
          <p:cNvPr id="3" name="Slide Number Placeholder 2"/>
          <p:cNvSpPr>
            <a:spLocks noGrp="1"/>
          </p:cNvSpPr>
          <p:nvPr>
            <p:ph type="sldNum" sz="quarter" idx="11"/>
          </p:nvPr>
        </p:nvSpPr>
        <p:spPr/>
        <p:txBody>
          <a:bodyPr/>
          <a:lstStyle/>
          <a:p>
            <a:fld id="{B6F15528-21DE-4FAA-801E-634DDDAF4B2B}" type="slidenum">
              <a:rPr lang="en-US" smtClean="0"/>
              <a:pPr/>
              <a:t>16</a:t>
            </a:fld>
            <a:endParaRPr lang="en-US"/>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Extravascular Blood Pressure Sensing</a:t>
            </a:r>
            <a:endParaRPr lang="en-US" sz="3600" dirty="0"/>
          </a:p>
        </p:txBody>
      </p:sp>
      <p:sp>
        <p:nvSpPr>
          <p:cNvPr id="3" name="Content Placeholder 2"/>
          <p:cNvSpPr>
            <a:spLocks noGrp="1"/>
          </p:cNvSpPr>
          <p:nvPr>
            <p:ph idx="1"/>
          </p:nvPr>
        </p:nvSpPr>
        <p:spPr>
          <a:xfrm>
            <a:off x="381000" y="1066800"/>
            <a:ext cx="8382000" cy="5562600"/>
          </a:xfrm>
        </p:spPr>
        <p:txBody>
          <a:bodyPr>
            <a:normAutofit lnSpcReduction="10000"/>
          </a:bodyPr>
          <a:lstStyle/>
          <a:p>
            <a:r>
              <a:rPr lang="en-US" sz="2400" dirty="0" smtClean="0"/>
              <a:t>Catheter inserted in artery or vein.</a:t>
            </a:r>
          </a:p>
          <a:p>
            <a:r>
              <a:rPr lang="en-US" sz="2400" dirty="0" smtClean="0"/>
              <a:t>Physiological solution hydraulically connects external (disposable) sensor.</a:t>
            </a:r>
          </a:p>
          <a:p>
            <a:r>
              <a:rPr lang="en-US" sz="2400" dirty="0" smtClean="0"/>
              <a:t>Requires careful calibration to preserve dynamic accuracy (hydraulic line introduce its own transfer function).</a:t>
            </a:r>
          </a:p>
          <a:p>
            <a:pPr lvl="1"/>
            <a:r>
              <a:rPr lang="en-US" sz="2000" dirty="0" err="1" smtClean="0"/>
              <a:t>Underdamping</a:t>
            </a:r>
            <a:r>
              <a:rPr lang="en-US" sz="2000" dirty="0" smtClean="0"/>
              <a:t> leads to</a:t>
            </a:r>
            <a:br>
              <a:rPr lang="en-US" sz="2000" dirty="0" smtClean="0"/>
            </a:br>
            <a:r>
              <a:rPr lang="en-US" sz="2000" dirty="0" smtClean="0"/>
              <a:t>overestimates.</a:t>
            </a:r>
          </a:p>
          <a:p>
            <a:pPr lvl="1"/>
            <a:r>
              <a:rPr lang="en-US" sz="2000" dirty="0" err="1" smtClean="0"/>
              <a:t>Overdamping</a:t>
            </a:r>
            <a:r>
              <a:rPr lang="en-US" sz="2000" dirty="0" smtClean="0"/>
              <a:t> reduces</a:t>
            </a:r>
            <a:br>
              <a:rPr lang="en-US" sz="2000" dirty="0" smtClean="0"/>
            </a:br>
            <a:r>
              <a:rPr lang="en-US" sz="2000" dirty="0" smtClean="0"/>
              <a:t>bandwidth.</a:t>
            </a:r>
          </a:p>
          <a:p>
            <a:pPr lvl="1"/>
            <a:r>
              <a:rPr lang="en-US" sz="2000" dirty="0" smtClean="0"/>
              <a:t>Air bubble leads to damping.</a:t>
            </a:r>
          </a:p>
          <a:p>
            <a:r>
              <a:rPr lang="en-US" sz="2400" dirty="0" smtClean="0"/>
              <a:t>Sensor principle:</a:t>
            </a:r>
          </a:p>
          <a:p>
            <a:pPr lvl="1"/>
            <a:r>
              <a:rPr lang="en-US" sz="2000" dirty="0" smtClean="0"/>
              <a:t>Piezoresistive (strain gages)</a:t>
            </a:r>
          </a:p>
          <a:p>
            <a:pPr lvl="1"/>
            <a:r>
              <a:rPr lang="en-US" sz="2000" dirty="0" smtClean="0"/>
              <a:t>Capacitive</a:t>
            </a:r>
          </a:p>
          <a:p>
            <a:pPr lvl="1"/>
            <a:r>
              <a:rPr lang="en-US" sz="2000" dirty="0" smtClean="0"/>
              <a:t>Optical (good for MRI)</a:t>
            </a:r>
          </a:p>
          <a:p>
            <a:pPr lvl="1"/>
            <a:r>
              <a:rPr lang="en-US" sz="2000" dirty="0" smtClean="0"/>
              <a:t>…</a:t>
            </a:r>
          </a:p>
        </p:txBody>
      </p:sp>
      <p:sp>
        <p:nvSpPr>
          <p:cNvPr id="4" name="Slide Number Placeholder 3"/>
          <p:cNvSpPr>
            <a:spLocks noGrp="1"/>
          </p:cNvSpPr>
          <p:nvPr>
            <p:ph type="sldNum" sz="quarter" idx="11"/>
          </p:nvPr>
        </p:nvSpPr>
        <p:spPr/>
        <p:txBody>
          <a:bodyPr/>
          <a:lstStyle/>
          <a:p>
            <a:fld id="{B6F15528-21DE-4FAA-801E-634DDDAF4B2B}" type="slidenum">
              <a:rPr lang="en-US" smtClean="0"/>
              <a:pPr/>
              <a:t>17</a:t>
            </a:fld>
            <a:endParaRPr lang="en-US"/>
          </a:p>
        </p:txBody>
      </p:sp>
      <p:sp>
        <p:nvSpPr>
          <p:cNvPr id="5" name="Footer Placeholder 4"/>
          <p:cNvSpPr>
            <a:spLocks noGrp="1"/>
          </p:cNvSpPr>
          <p:nvPr>
            <p:ph type="ftr" sz="quarter" idx="12"/>
          </p:nvPr>
        </p:nvSpPr>
        <p:spPr/>
        <p:txBody>
          <a:bodyPr/>
          <a:lstStyle/>
          <a:p>
            <a:r>
              <a:rPr lang="en-US" smtClean="0"/>
              <a:t>EE122B, Spring 2011, L. Giovangrandi</a:t>
            </a:r>
            <a:endParaRPr lang="en-US" dirty="0"/>
          </a:p>
        </p:txBody>
      </p:sp>
      <p:grpSp>
        <p:nvGrpSpPr>
          <p:cNvPr id="8" name="Group 7"/>
          <p:cNvGrpSpPr/>
          <p:nvPr/>
        </p:nvGrpSpPr>
        <p:grpSpPr>
          <a:xfrm>
            <a:off x="3962400" y="2972691"/>
            <a:ext cx="5029200" cy="3580509"/>
            <a:chOff x="2567379" y="2362200"/>
            <a:chExt cx="5738421" cy="3961509"/>
          </a:xfrm>
        </p:grpSpPr>
        <p:pic>
          <p:nvPicPr>
            <p:cNvPr id="6" name="Picture 2" descr="fig_07_03"/>
            <p:cNvPicPr preferRelativeResize="0">
              <a:picLocks noChangeAspect="1" noChangeArrowheads="1"/>
            </p:cNvPicPr>
            <p:nvPr>
              <p:custDataLst>
                <p:tags r:id="rId1"/>
              </p:custDataLst>
            </p:nvPr>
          </p:nvPicPr>
          <p:blipFill>
            <a:blip r:embed="rId5" cstate="print">
              <a:clrChange>
                <a:clrFrom>
                  <a:srgbClr val="FFFFFF"/>
                </a:clrFrom>
                <a:clrTo>
                  <a:srgbClr val="FFFFFF">
                    <a:alpha val="0"/>
                  </a:srgbClr>
                </a:clrTo>
              </a:clrChange>
            </a:blip>
            <a:srcRect/>
            <a:stretch>
              <a:fillRect/>
            </a:stretch>
          </p:blipFill>
          <p:spPr bwMode="auto">
            <a:xfrm>
              <a:off x="2971800" y="2362200"/>
              <a:ext cx="5334000" cy="3961509"/>
            </a:xfrm>
            <a:prstGeom prst="rect">
              <a:avLst/>
            </a:prstGeom>
            <a:noFill/>
            <a:ln w="9525">
              <a:noFill/>
              <a:miter lim="800000"/>
              <a:headEnd/>
              <a:tailEnd/>
            </a:ln>
            <a:effectLst/>
          </p:spPr>
        </p:pic>
        <p:pic>
          <p:nvPicPr>
            <p:cNvPr id="7" name="Picture 2" descr="fig_02_05"/>
            <p:cNvPicPr preferRelativeResize="0">
              <a:picLocks noChangeAspect="1" noChangeArrowheads="1"/>
            </p:cNvPicPr>
            <p:nvPr>
              <p:custDataLst>
                <p:tags r:id="rId2"/>
              </p:custDataLst>
            </p:nvPr>
          </p:nvPicPr>
          <p:blipFill>
            <a:blip r:embed="rId6" cstate="print">
              <a:clrChange>
                <a:clrFrom>
                  <a:srgbClr val="FFFFFF"/>
                </a:clrFrom>
                <a:clrTo>
                  <a:srgbClr val="FFFFFF">
                    <a:alpha val="0"/>
                  </a:srgbClr>
                </a:clrTo>
              </a:clrChange>
            </a:blip>
            <a:srcRect/>
            <a:stretch>
              <a:fillRect/>
            </a:stretch>
          </p:blipFill>
          <p:spPr bwMode="auto">
            <a:xfrm>
              <a:off x="2567379" y="2590800"/>
              <a:ext cx="4062021" cy="1524000"/>
            </a:xfrm>
            <a:prstGeom prst="rect">
              <a:avLst/>
            </a:prstGeom>
            <a:noFill/>
            <a:ln w="9525">
              <a:noFill/>
              <a:miter lim="800000"/>
              <a:headEnd/>
              <a:tailEnd/>
            </a:ln>
            <a:effectLst/>
          </p:spPr>
        </p:pic>
      </p:gr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Intravascular Blood Pressure Sensing </a:t>
            </a:r>
            <a:endParaRPr lang="en-US" sz="3600" dirty="0"/>
          </a:p>
        </p:txBody>
      </p:sp>
      <p:sp>
        <p:nvSpPr>
          <p:cNvPr id="3" name="Content Placeholder 2"/>
          <p:cNvSpPr>
            <a:spLocks noGrp="1"/>
          </p:cNvSpPr>
          <p:nvPr>
            <p:ph idx="1"/>
          </p:nvPr>
        </p:nvSpPr>
        <p:spPr>
          <a:xfrm>
            <a:off x="457200" y="990600"/>
            <a:ext cx="8229600" cy="5334000"/>
          </a:xfrm>
        </p:spPr>
        <p:txBody>
          <a:bodyPr/>
          <a:lstStyle/>
          <a:p>
            <a:r>
              <a:rPr lang="en-US" dirty="0" smtClean="0"/>
              <a:t>Intravascular sensors uses a miniature pressure sensor at the tip of a catheter.</a:t>
            </a:r>
          </a:p>
          <a:p>
            <a:r>
              <a:rPr lang="en-US" dirty="0" smtClean="0"/>
              <a:t>Typically, MEMS piezoresistive pressure sensors.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18</a:t>
            </a:fld>
            <a:endParaRPr lang="en-US"/>
          </a:p>
        </p:txBody>
      </p:sp>
      <p:sp>
        <p:nvSpPr>
          <p:cNvPr id="6" name="Rectangle 2"/>
          <p:cNvSpPr txBox="1">
            <a:spLocks noChangeArrowheads="1"/>
          </p:cNvSpPr>
          <p:nvPr/>
        </p:nvSpPr>
        <p:spPr>
          <a:xfrm>
            <a:off x="5105400" y="6553200"/>
            <a:ext cx="3355975" cy="304800"/>
          </a:xfrm>
          <a:prstGeom prst="rect">
            <a:avLst/>
          </a:prstGeom>
          <a:noFill/>
        </p:spPr>
        <p:txBody>
          <a:bodyPr vert="horz" lIns="91440" tIns="45720" rIns="91440" bIns="45720" rtlCol="0">
            <a:normAutofit/>
          </a:bodyPr>
          <a:lstStyle/>
          <a:p>
            <a:pPr marL="342900" marR="0" lvl="0" indent="-342900" algn="l" defTabSz="914400" rtl="0" eaLnBrk="1" fontAlgn="auto" latinLnBrk="0" hangingPunct="1">
              <a:lnSpc>
                <a:spcPct val="85000"/>
              </a:lnSpc>
              <a:spcBef>
                <a:spcPct val="20000"/>
              </a:spcBef>
              <a:spcAft>
                <a:spcPts val="0"/>
              </a:spcAft>
              <a:buClrTx/>
              <a:buSzTx/>
              <a:buFontTx/>
              <a:buNone/>
              <a:tabLst/>
              <a:defRPr/>
            </a:pPr>
            <a:r>
              <a:rPr kumimoji="0" lang="en-US" sz="1400" b="0" i="0" u="none" strike="noStrike" kern="1200" cap="none" spc="0" normalizeH="0" baseline="0" noProof="0" dirty="0" smtClean="0">
                <a:ln>
                  <a:noFill/>
                </a:ln>
                <a:solidFill>
                  <a:schemeClr val="tx1"/>
                </a:solidFill>
                <a:effectLst/>
                <a:uLnTx/>
                <a:uFillTx/>
                <a:latin typeface="+mn-lt"/>
                <a:ea typeface="+mn-ea"/>
                <a:cs typeface="+mn-cs"/>
              </a:rPr>
              <a:t>Courtesy of Lucas </a:t>
            </a:r>
            <a:r>
              <a:rPr kumimoji="0" lang="en-US" sz="1400" b="0" i="0" u="none" strike="noStrike" kern="1200" cap="none" spc="0" normalizeH="0" baseline="0" noProof="0" dirty="0" err="1" smtClean="0">
                <a:ln>
                  <a:noFill/>
                </a:ln>
                <a:solidFill>
                  <a:schemeClr val="tx1"/>
                </a:solidFill>
                <a:effectLst/>
                <a:uLnTx/>
                <a:uFillTx/>
                <a:latin typeface="+mn-lt"/>
                <a:ea typeface="+mn-ea"/>
                <a:cs typeface="+mn-cs"/>
              </a:rPr>
              <a:t>NovaSensor</a:t>
            </a:r>
            <a:r>
              <a:rPr kumimoji="0" lang="en-US" sz="1400" b="0" i="0" u="none" strike="noStrike" kern="1200" cap="none" spc="0" normalizeH="0" baseline="0" noProof="0" dirty="0" smtClean="0">
                <a:ln>
                  <a:noFill/>
                </a:ln>
                <a:solidFill>
                  <a:schemeClr val="tx1"/>
                </a:solidFill>
                <a:effectLst/>
                <a:uLnTx/>
                <a:uFillTx/>
                <a:latin typeface="+mn-lt"/>
                <a:ea typeface="+mn-ea"/>
                <a:cs typeface="+mn-cs"/>
              </a:rPr>
              <a:t>.</a:t>
            </a:r>
          </a:p>
        </p:txBody>
      </p:sp>
      <p:pic>
        <p:nvPicPr>
          <p:cNvPr id="7" name="Picture 3"/>
          <p:cNvPicPr>
            <a:picLocks noChangeArrowheads="1"/>
          </p:cNvPicPr>
          <p:nvPr/>
        </p:nvPicPr>
        <p:blipFill>
          <a:blip r:embed="rId3" cstate="print"/>
          <a:srcRect/>
          <a:stretch>
            <a:fillRect/>
          </a:stretch>
        </p:blipFill>
        <p:spPr bwMode="auto">
          <a:xfrm>
            <a:off x="4800600" y="3048000"/>
            <a:ext cx="3921125" cy="3518356"/>
          </a:xfrm>
          <a:prstGeom prst="rect">
            <a:avLst/>
          </a:prstGeom>
          <a:noFill/>
          <a:ln w="12700">
            <a:noFill/>
            <a:miter lim="800000"/>
            <a:headEnd/>
            <a:tailEnd/>
          </a:ln>
        </p:spPr>
      </p:pic>
      <p:sp>
        <p:nvSpPr>
          <p:cNvPr id="8" name="Rectangle 4"/>
          <p:cNvSpPr>
            <a:spLocks noChangeArrowheads="1"/>
          </p:cNvSpPr>
          <p:nvPr/>
        </p:nvSpPr>
        <p:spPr bwMode="auto">
          <a:xfrm>
            <a:off x="4724400" y="2743200"/>
            <a:ext cx="2651302" cy="335989"/>
          </a:xfrm>
          <a:prstGeom prst="rect">
            <a:avLst/>
          </a:prstGeom>
          <a:noFill/>
          <a:ln w="12700">
            <a:noFill/>
            <a:miter lim="800000"/>
            <a:headEnd/>
            <a:tailEnd/>
          </a:ln>
        </p:spPr>
        <p:txBody>
          <a:bodyPr wrap="none" lIns="90487" tIns="44450" rIns="90487" bIns="44450">
            <a:spAutoFit/>
          </a:bodyPr>
          <a:lstStyle/>
          <a:p>
            <a:r>
              <a:rPr lang="en-US" sz="1600" i="1" dirty="0"/>
              <a:t>Catheter-Tip Pressure </a:t>
            </a:r>
            <a:r>
              <a:rPr lang="en-US" sz="1600" i="1" dirty="0" smtClean="0"/>
              <a:t>Sensors</a:t>
            </a:r>
            <a:endParaRPr lang="en-US" sz="1600" i="1" dirty="0"/>
          </a:p>
        </p:txBody>
      </p:sp>
      <p:pic>
        <p:nvPicPr>
          <p:cNvPr id="47106" name="Picture 2" descr="http://www.millarinstruments.com/Source/product_images/sin_sensor/cath_3.gif"/>
          <p:cNvPicPr>
            <a:picLocks noChangeAspect="1" noChangeArrowheads="1"/>
          </p:cNvPicPr>
          <p:nvPr/>
        </p:nvPicPr>
        <p:blipFill>
          <a:blip r:embed="rId4" cstate="print"/>
          <a:srcRect/>
          <a:stretch>
            <a:fillRect/>
          </a:stretch>
        </p:blipFill>
        <p:spPr bwMode="auto">
          <a:xfrm>
            <a:off x="1066800" y="4191000"/>
            <a:ext cx="2978331" cy="2286000"/>
          </a:xfrm>
          <a:prstGeom prst="rect">
            <a:avLst/>
          </a:prstGeom>
          <a:noFill/>
        </p:spPr>
      </p:pic>
      <p:sp>
        <p:nvSpPr>
          <p:cNvPr id="10" name="Rectangle 9"/>
          <p:cNvSpPr/>
          <p:nvPr/>
        </p:nvSpPr>
        <p:spPr>
          <a:xfrm>
            <a:off x="228600" y="3733800"/>
            <a:ext cx="4572000" cy="338554"/>
          </a:xfrm>
          <a:prstGeom prst="rect">
            <a:avLst/>
          </a:prstGeom>
        </p:spPr>
        <p:txBody>
          <a:bodyPr>
            <a:spAutoFit/>
          </a:bodyPr>
          <a:lstStyle/>
          <a:p>
            <a:r>
              <a:rPr lang="en-US" sz="1600" i="1" dirty="0" smtClean="0"/>
              <a:t>Millar </a:t>
            </a:r>
            <a:r>
              <a:rPr lang="en-US" sz="1600" i="1" dirty="0" err="1" smtClean="0"/>
              <a:t>Mikro</a:t>
            </a:r>
            <a:r>
              <a:rPr lang="en-US" sz="1600" i="1" dirty="0" smtClean="0"/>
              <a:t>-Tip® pressure intravascular catheters </a:t>
            </a:r>
            <a:endParaRPr lang="en-US" sz="1600" i="1"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Swan-</a:t>
            </a:r>
            <a:r>
              <a:rPr lang="en-US" dirty="0" err="1" smtClean="0"/>
              <a:t>Ganz</a:t>
            </a:r>
            <a:r>
              <a:rPr lang="en-US" dirty="0" smtClean="0"/>
              <a:t> Catheter</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19</a:t>
            </a:fld>
            <a:endParaRPr lang="en-US"/>
          </a:p>
        </p:txBody>
      </p:sp>
      <p:sp>
        <p:nvSpPr>
          <p:cNvPr id="7" name="Rectangle 6"/>
          <p:cNvSpPr/>
          <p:nvPr/>
        </p:nvSpPr>
        <p:spPr>
          <a:xfrm>
            <a:off x="0" y="6096000"/>
            <a:ext cx="4648200" cy="461665"/>
          </a:xfrm>
          <a:prstGeom prst="rect">
            <a:avLst/>
          </a:prstGeom>
        </p:spPr>
        <p:txBody>
          <a:bodyPr wrap="square">
            <a:spAutoFit/>
          </a:bodyPr>
          <a:lstStyle/>
          <a:p>
            <a:r>
              <a:rPr lang="en-US" sz="1200" dirty="0" smtClean="0"/>
              <a:t>Source: </a:t>
            </a:r>
            <a:r>
              <a:rPr lang="en-US" sz="1200" dirty="0" smtClean="0">
                <a:hlinkClick r:id="rId3"/>
              </a:rPr>
              <a:t>http://www.nytimes.com/imagepages/2007/08/01/</a:t>
            </a:r>
            <a:br>
              <a:rPr lang="en-US" sz="1200" dirty="0" smtClean="0">
                <a:hlinkClick r:id="rId3"/>
              </a:rPr>
            </a:br>
            <a:r>
              <a:rPr lang="en-US" sz="1200" dirty="0" smtClean="0">
                <a:hlinkClick r:id="rId3"/>
              </a:rPr>
              <a:t>health/</a:t>
            </a:r>
            <a:r>
              <a:rPr lang="en-US" sz="1200" dirty="0" err="1" smtClean="0">
                <a:hlinkClick r:id="rId3"/>
              </a:rPr>
              <a:t>adam</a:t>
            </a:r>
            <a:r>
              <a:rPr lang="en-US" sz="1200" dirty="0" smtClean="0">
                <a:hlinkClick r:id="rId3"/>
              </a:rPr>
              <a:t>/18087SwanGanzcatheterization.html</a:t>
            </a:r>
            <a:r>
              <a:rPr lang="en-US" sz="1200" dirty="0" smtClean="0"/>
              <a:t> </a:t>
            </a:r>
            <a:endParaRPr lang="en-US" sz="1200" dirty="0"/>
          </a:p>
        </p:txBody>
      </p:sp>
      <p:pic>
        <p:nvPicPr>
          <p:cNvPr id="6" name="Picture 3"/>
          <p:cNvPicPr>
            <a:picLocks noChangeAspect="1" noChangeArrowheads="1"/>
          </p:cNvPicPr>
          <p:nvPr/>
        </p:nvPicPr>
        <p:blipFill>
          <a:blip r:embed="rId4" cstate="print"/>
          <a:srcRect/>
          <a:stretch>
            <a:fillRect/>
          </a:stretch>
        </p:blipFill>
        <p:spPr bwMode="auto">
          <a:xfrm>
            <a:off x="4456784" y="4191000"/>
            <a:ext cx="4437069" cy="2667000"/>
          </a:xfrm>
          <a:prstGeom prst="rect">
            <a:avLst/>
          </a:prstGeom>
          <a:noFill/>
          <a:ln w="9525">
            <a:noFill/>
            <a:miter lim="800000"/>
            <a:headEnd/>
            <a:tailEnd/>
          </a:ln>
        </p:spPr>
      </p:pic>
      <p:pic>
        <p:nvPicPr>
          <p:cNvPr id="37892" name="Picture 4" descr="Swan Ganz Catheterization"/>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52400" y="838200"/>
            <a:ext cx="5372100" cy="4297682"/>
          </a:xfrm>
          <a:prstGeom prst="rect">
            <a:avLst/>
          </a:prstGeom>
          <a:noFill/>
        </p:spPr>
      </p:pic>
      <p:sp>
        <p:nvSpPr>
          <p:cNvPr id="9" name="TextBox 8"/>
          <p:cNvSpPr txBox="1"/>
          <p:nvPr/>
        </p:nvSpPr>
        <p:spPr>
          <a:xfrm>
            <a:off x="5715000" y="990600"/>
            <a:ext cx="3200400" cy="3016210"/>
          </a:xfrm>
          <a:prstGeom prst="rect">
            <a:avLst/>
          </a:prstGeom>
          <a:noFill/>
        </p:spPr>
        <p:txBody>
          <a:bodyPr wrap="square" rtlCol="0">
            <a:spAutoFit/>
          </a:bodyPr>
          <a:lstStyle/>
          <a:p>
            <a:pPr marL="174625" indent="-174625">
              <a:spcAft>
                <a:spcPts val="600"/>
              </a:spcAft>
              <a:buFont typeface="Arial" pitchFamily="34" charset="0"/>
              <a:buChar char="•"/>
            </a:pPr>
            <a:r>
              <a:rPr lang="en-US" sz="2000" dirty="0" smtClean="0"/>
              <a:t>Traditional method to introduce a catheter in the right heart.</a:t>
            </a:r>
          </a:p>
          <a:p>
            <a:pPr marL="174625" indent="-174625">
              <a:spcAft>
                <a:spcPts val="600"/>
              </a:spcAft>
              <a:buFont typeface="Arial" pitchFamily="34" charset="0"/>
              <a:buChar char="•"/>
            </a:pPr>
            <a:r>
              <a:rPr lang="en-US" sz="2000" dirty="0" smtClean="0"/>
              <a:t>The catheter is terminated by a small balloon which is carried by the flow (flow-directed catheter).</a:t>
            </a:r>
          </a:p>
          <a:p>
            <a:pPr marL="174625" indent="-174625">
              <a:spcAft>
                <a:spcPts val="600"/>
              </a:spcAft>
              <a:buFont typeface="Arial" pitchFamily="34" charset="0"/>
              <a:buChar char="•"/>
            </a:pPr>
            <a:r>
              <a:rPr lang="en-US" sz="2000" dirty="0" smtClean="0"/>
              <a:t>Also used to for flow and cardiac output assessment.</a:t>
            </a:r>
            <a:endParaRPr lang="en-US" sz="2000"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a:t>
            </a:r>
            <a:endParaRPr lang="en-US" dirty="0"/>
          </a:p>
        </p:txBody>
      </p:sp>
      <p:sp>
        <p:nvSpPr>
          <p:cNvPr id="3" name="Content Placeholder 2"/>
          <p:cNvSpPr>
            <a:spLocks noGrp="1"/>
          </p:cNvSpPr>
          <p:nvPr>
            <p:ph idx="1"/>
          </p:nvPr>
        </p:nvSpPr>
        <p:spPr>
          <a:xfrm>
            <a:off x="457200" y="990600"/>
            <a:ext cx="8229600" cy="5486400"/>
          </a:xfrm>
        </p:spPr>
        <p:txBody>
          <a:bodyPr>
            <a:normAutofit lnSpcReduction="10000"/>
          </a:bodyPr>
          <a:lstStyle/>
          <a:p>
            <a:pPr marL="0" indent="0">
              <a:spcAft>
                <a:spcPts val="1200"/>
              </a:spcAft>
              <a:buNone/>
            </a:pPr>
            <a:r>
              <a:rPr lang="en-US" dirty="0" smtClean="0"/>
              <a:t>Basic cardiovascular </a:t>
            </a:r>
            <a:r>
              <a:rPr lang="en-US" dirty="0" smtClean="0"/>
              <a:t>physiology concepts </a:t>
            </a:r>
            <a:r>
              <a:rPr lang="en-US" dirty="0" smtClean="0"/>
              <a:t>and methods of evaluating </a:t>
            </a:r>
            <a:r>
              <a:rPr lang="en-US" dirty="0" smtClean="0"/>
              <a:t>CV parameters</a:t>
            </a:r>
            <a:r>
              <a:rPr lang="en-US" dirty="0" smtClean="0"/>
              <a:t>.</a:t>
            </a:r>
          </a:p>
          <a:p>
            <a:r>
              <a:rPr lang="en-US" dirty="0" smtClean="0"/>
              <a:t>Cardiovascular </a:t>
            </a:r>
            <a:r>
              <a:rPr lang="en-US" dirty="0" smtClean="0"/>
              <a:t>physiology concepts</a:t>
            </a:r>
            <a:endParaRPr lang="en-US" dirty="0" smtClean="0"/>
          </a:p>
          <a:p>
            <a:r>
              <a:rPr lang="en-US" dirty="0" smtClean="0"/>
              <a:t>Blood Pressure measurements</a:t>
            </a:r>
          </a:p>
          <a:p>
            <a:pPr lvl="1"/>
            <a:r>
              <a:rPr lang="en-US" dirty="0" smtClean="0"/>
              <a:t>Invasive</a:t>
            </a:r>
          </a:p>
          <a:p>
            <a:pPr lvl="1"/>
            <a:r>
              <a:rPr lang="en-US" dirty="0" smtClean="0"/>
              <a:t>Non-invasive</a:t>
            </a:r>
          </a:p>
          <a:p>
            <a:r>
              <a:rPr lang="en-US" dirty="0" smtClean="0"/>
              <a:t>Flow &amp; Volume Measurements</a:t>
            </a:r>
          </a:p>
          <a:p>
            <a:pPr lvl="1"/>
            <a:r>
              <a:rPr lang="en-US" dirty="0" smtClean="0"/>
              <a:t>Invasive</a:t>
            </a:r>
          </a:p>
          <a:p>
            <a:pPr lvl="1"/>
            <a:r>
              <a:rPr lang="en-US" dirty="0" smtClean="0"/>
              <a:t>Non-invasive</a:t>
            </a:r>
          </a:p>
          <a:p>
            <a:r>
              <a:rPr lang="en-US" dirty="0" smtClean="0"/>
              <a:t>Acoustic Measurements</a:t>
            </a:r>
            <a:endParaRPr lang="en-US" dirty="0" smtClean="0"/>
          </a:p>
        </p:txBody>
      </p:sp>
      <p:sp>
        <p:nvSpPr>
          <p:cNvPr id="4" name="Slide Number Placeholder 3"/>
          <p:cNvSpPr>
            <a:spLocks noGrp="1"/>
          </p:cNvSpPr>
          <p:nvPr>
            <p:ph type="sldNum" sz="quarter" idx="11"/>
          </p:nvPr>
        </p:nvSpPr>
        <p:spPr/>
        <p:txBody>
          <a:bodyPr/>
          <a:lstStyle/>
          <a:p>
            <a:fld id="{B6F15528-21DE-4FAA-801E-634DDDAF4B2B}" type="slidenum">
              <a:rPr lang="en-US" smtClean="0"/>
              <a:pPr/>
              <a:t>2</a:t>
            </a:fld>
            <a:endParaRPr lang="en-US"/>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Piezoresistive Pressure Sensors</a:t>
            </a:r>
            <a:endParaRPr lang="en-US" dirty="0"/>
          </a:p>
        </p:txBody>
      </p:sp>
      <p:sp>
        <p:nvSpPr>
          <p:cNvPr id="5" name="Content Placeholder 4"/>
          <p:cNvSpPr>
            <a:spLocks noGrp="1"/>
          </p:cNvSpPr>
          <p:nvPr>
            <p:ph idx="1"/>
          </p:nvPr>
        </p:nvSpPr>
        <p:spPr>
          <a:xfrm>
            <a:off x="381000" y="1066800"/>
            <a:ext cx="8229600" cy="5334000"/>
          </a:xfrm>
        </p:spPr>
        <p:txBody>
          <a:bodyPr>
            <a:normAutofit/>
          </a:bodyPr>
          <a:lstStyle/>
          <a:p>
            <a:r>
              <a:rPr lang="en-US" sz="2400" dirty="0" err="1" smtClean="0"/>
              <a:t>Piezoresistors</a:t>
            </a:r>
            <a:r>
              <a:rPr lang="en-US" sz="2400" dirty="0" smtClean="0"/>
              <a:t> change their resistance with applied stress.</a:t>
            </a:r>
          </a:p>
          <a:p>
            <a:r>
              <a:rPr lang="en-US" sz="2400" dirty="0" smtClean="0"/>
              <a:t>Semiconductor piezoresistive effect (gauge factor) ~100 times larger than in metal, ideal for miniature silicon sensors.</a:t>
            </a:r>
            <a:br>
              <a:rPr lang="en-US" sz="2400" dirty="0" smtClean="0"/>
            </a:br>
            <a:r>
              <a:rPr lang="en-US" sz="2000" dirty="0" smtClean="0">
                <a:solidFill>
                  <a:schemeClr val="tx1">
                    <a:lumMod val="65000"/>
                    <a:lumOff val="35000"/>
                  </a:schemeClr>
                </a:solidFill>
              </a:rPr>
              <a:t>Large temperature sensitivity can be a problem</a:t>
            </a:r>
            <a:endParaRPr lang="en-US" sz="2400" dirty="0" smtClean="0">
              <a:solidFill>
                <a:schemeClr val="tx1">
                  <a:lumMod val="65000"/>
                  <a:lumOff val="35000"/>
                </a:schemeClr>
              </a:solidFill>
            </a:endParaRPr>
          </a:p>
          <a:p>
            <a:r>
              <a:rPr lang="en-US" sz="2400" dirty="0" smtClean="0"/>
              <a:t>Positive and negative piezoresistive coefficients allow bridge (Wheatstone) configuration.</a:t>
            </a:r>
            <a:br>
              <a:rPr lang="en-US" sz="2400" dirty="0" smtClean="0"/>
            </a:br>
            <a:r>
              <a:rPr lang="en-US" sz="2000" dirty="0" smtClean="0">
                <a:solidFill>
                  <a:schemeClr val="tx1">
                    <a:lumMod val="65000"/>
                    <a:lumOff val="35000"/>
                  </a:schemeClr>
                </a:solidFill>
              </a:rPr>
              <a:t>Maximize signal while minimizing common-mode noise (e.g., temperature).</a:t>
            </a:r>
          </a:p>
          <a:p>
            <a:pPr>
              <a:buNone/>
            </a:pPr>
            <a:endParaRPr lang="en-US" sz="2400"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20</a:t>
            </a:fld>
            <a:endParaRPr lang="en-US"/>
          </a:p>
        </p:txBody>
      </p:sp>
      <p:grpSp>
        <p:nvGrpSpPr>
          <p:cNvPr id="6" name="Group 135"/>
          <p:cNvGrpSpPr>
            <a:grpSpLocks/>
          </p:cNvGrpSpPr>
          <p:nvPr/>
        </p:nvGrpSpPr>
        <p:grpSpPr bwMode="auto">
          <a:xfrm>
            <a:off x="5105400" y="4038600"/>
            <a:ext cx="3505200" cy="2438400"/>
            <a:chOff x="3082" y="1104"/>
            <a:chExt cx="3054" cy="2176"/>
          </a:xfrm>
        </p:grpSpPr>
        <p:sp>
          <p:nvSpPr>
            <p:cNvPr id="7" name="AutoShape 11"/>
            <p:cNvSpPr>
              <a:spLocks noChangeAspect="1" noChangeArrowheads="1" noTextEdit="1"/>
            </p:cNvSpPr>
            <p:nvPr/>
          </p:nvSpPr>
          <p:spPr bwMode="auto">
            <a:xfrm>
              <a:off x="3082" y="1104"/>
              <a:ext cx="3054" cy="2176"/>
            </a:xfrm>
            <a:prstGeom prst="rect">
              <a:avLst/>
            </a:prstGeom>
            <a:noFill/>
            <a:ln w="9525">
              <a:noFill/>
              <a:miter lim="800000"/>
              <a:headEnd/>
              <a:tailEnd/>
            </a:ln>
          </p:spPr>
          <p:txBody>
            <a:bodyPr/>
            <a:lstStyle/>
            <a:p>
              <a:endParaRPr lang="en-US" sz="1200"/>
            </a:p>
          </p:txBody>
        </p:sp>
        <p:sp>
          <p:nvSpPr>
            <p:cNvPr id="8" name="Rectangle 12"/>
            <p:cNvSpPr>
              <a:spLocks noChangeArrowheads="1"/>
            </p:cNvSpPr>
            <p:nvPr/>
          </p:nvSpPr>
          <p:spPr bwMode="auto">
            <a:xfrm>
              <a:off x="3530" y="1882"/>
              <a:ext cx="1619" cy="423"/>
            </a:xfrm>
            <a:prstGeom prst="rect">
              <a:avLst/>
            </a:prstGeom>
            <a:solidFill>
              <a:srgbClr val="CCCCCC"/>
            </a:solidFill>
            <a:ln w="9525">
              <a:noFill/>
              <a:miter lim="800000"/>
              <a:headEnd/>
              <a:tailEnd/>
            </a:ln>
          </p:spPr>
          <p:txBody>
            <a:bodyPr/>
            <a:lstStyle/>
            <a:p>
              <a:endParaRPr lang="en-US" sz="1200"/>
            </a:p>
          </p:txBody>
        </p:sp>
        <p:sp>
          <p:nvSpPr>
            <p:cNvPr id="9" name="Rectangle 13"/>
            <p:cNvSpPr>
              <a:spLocks noChangeArrowheads="1"/>
            </p:cNvSpPr>
            <p:nvPr/>
          </p:nvSpPr>
          <p:spPr bwMode="auto">
            <a:xfrm>
              <a:off x="3533" y="1885"/>
              <a:ext cx="1619" cy="424"/>
            </a:xfrm>
            <a:prstGeom prst="rect">
              <a:avLst/>
            </a:prstGeom>
            <a:noFill/>
            <a:ln w="9525">
              <a:solidFill>
                <a:srgbClr val="000000"/>
              </a:solidFill>
              <a:miter lim="800000"/>
              <a:headEnd/>
              <a:tailEnd/>
            </a:ln>
          </p:spPr>
          <p:txBody>
            <a:bodyPr/>
            <a:lstStyle/>
            <a:p>
              <a:endParaRPr lang="en-US" sz="1200"/>
            </a:p>
          </p:txBody>
        </p:sp>
        <p:sp>
          <p:nvSpPr>
            <p:cNvPr id="10" name="Freeform 14"/>
            <p:cNvSpPr>
              <a:spLocks/>
            </p:cNvSpPr>
            <p:nvPr/>
          </p:nvSpPr>
          <p:spPr bwMode="auto">
            <a:xfrm>
              <a:off x="3364" y="1110"/>
              <a:ext cx="1423" cy="1195"/>
            </a:xfrm>
            <a:custGeom>
              <a:avLst/>
              <a:gdLst>
                <a:gd name="T0" fmla="*/ 227 w 1423"/>
                <a:gd name="T1" fmla="*/ 1195 h 1195"/>
                <a:gd name="T2" fmla="*/ 1423 w 1423"/>
                <a:gd name="T3" fmla="*/ 0 h 1195"/>
                <a:gd name="T4" fmla="*/ 846 w 1423"/>
                <a:gd name="T5" fmla="*/ 0 h 1195"/>
                <a:gd name="T6" fmla="*/ 0 w 1423"/>
                <a:gd name="T7" fmla="*/ 846 h 1195"/>
                <a:gd name="T8" fmla="*/ 227 w 1423"/>
                <a:gd name="T9" fmla="*/ 1195 h 1195"/>
                <a:gd name="T10" fmla="*/ 0 60000 65536"/>
                <a:gd name="T11" fmla="*/ 0 60000 65536"/>
                <a:gd name="T12" fmla="*/ 0 60000 65536"/>
                <a:gd name="T13" fmla="*/ 0 60000 65536"/>
                <a:gd name="T14" fmla="*/ 0 60000 65536"/>
                <a:gd name="T15" fmla="*/ 0 w 1423"/>
                <a:gd name="T16" fmla="*/ 0 h 1195"/>
                <a:gd name="T17" fmla="*/ 1423 w 1423"/>
                <a:gd name="T18" fmla="*/ 1195 h 1195"/>
              </a:gdLst>
              <a:ahLst/>
              <a:cxnLst>
                <a:cxn ang="T10">
                  <a:pos x="T0" y="T1"/>
                </a:cxn>
                <a:cxn ang="T11">
                  <a:pos x="T2" y="T3"/>
                </a:cxn>
                <a:cxn ang="T12">
                  <a:pos x="T4" y="T5"/>
                </a:cxn>
                <a:cxn ang="T13">
                  <a:pos x="T6" y="T7"/>
                </a:cxn>
                <a:cxn ang="T14">
                  <a:pos x="T8" y="T9"/>
                </a:cxn>
              </a:cxnLst>
              <a:rect l="T15" t="T16" r="T17" b="T18"/>
              <a:pathLst>
                <a:path w="1423" h="1195">
                  <a:moveTo>
                    <a:pt x="227" y="1195"/>
                  </a:moveTo>
                  <a:lnTo>
                    <a:pt x="1423" y="0"/>
                  </a:lnTo>
                  <a:lnTo>
                    <a:pt x="846" y="0"/>
                  </a:lnTo>
                  <a:lnTo>
                    <a:pt x="0" y="846"/>
                  </a:lnTo>
                  <a:lnTo>
                    <a:pt x="227" y="1195"/>
                  </a:lnTo>
                  <a:close/>
                </a:path>
              </a:pathLst>
            </a:custGeom>
            <a:solidFill>
              <a:srgbClr val="7F7F7F"/>
            </a:solidFill>
            <a:ln w="9525">
              <a:solidFill>
                <a:srgbClr val="000000"/>
              </a:solidFill>
              <a:round/>
              <a:headEnd/>
              <a:tailEnd/>
            </a:ln>
          </p:spPr>
          <p:txBody>
            <a:bodyPr/>
            <a:lstStyle/>
            <a:p>
              <a:endParaRPr lang="en-US" sz="1200"/>
            </a:p>
          </p:txBody>
        </p:sp>
        <p:sp>
          <p:nvSpPr>
            <p:cNvPr id="11" name="Freeform 15"/>
            <p:cNvSpPr>
              <a:spLocks/>
            </p:cNvSpPr>
            <p:nvPr/>
          </p:nvSpPr>
          <p:spPr bwMode="auto">
            <a:xfrm>
              <a:off x="3149" y="1864"/>
              <a:ext cx="2220" cy="441"/>
            </a:xfrm>
            <a:custGeom>
              <a:avLst/>
              <a:gdLst>
                <a:gd name="T0" fmla="*/ 0 w 2220"/>
                <a:gd name="T1" fmla="*/ 0 h 441"/>
                <a:gd name="T2" fmla="*/ 2220 w 2220"/>
                <a:gd name="T3" fmla="*/ 0 h 441"/>
                <a:gd name="T4" fmla="*/ 2220 w 2220"/>
                <a:gd name="T5" fmla="*/ 441 h 441"/>
                <a:gd name="T6" fmla="*/ 1760 w 2220"/>
                <a:gd name="T7" fmla="*/ 441 h 441"/>
                <a:gd name="T8" fmla="*/ 1552 w 2220"/>
                <a:gd name="T9" fmla="*/ 49 h 441"/>
                <a:gd name="T10" fmla="*/ 663 w 2220"/>
                <a:gd name="T11" fmla="*/ 49 h 441"/>
                <a:gd name="T12" fmla="*/ 442 w 2220"/>
                <a:gd name="T13" fmla="*/ 441 h 441"/>
                <a:gd name="T14" fmla="*/ 0 w 2220"/>
                <a:gd name="T15" fmla="*/ 441 h 441"/>
                <a:gd name="T16" fmla="*/ 0 w 2220"/>
                <a:gd name="T17" fmla="*/ 0 h 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20"/>
                <a:gd name="T28" fmla="*/ 0 h 441"/>
                <a:gd name="T29" fmla="*/ 2220 w 2220"/>
                <a:gd name="T30" fmla="*/ 441 h 44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20" h="441">
                  <a:moveTo>
                    <a:pt x="0" y="0"/>
                  </a:moveTo>
                  <a:lnTo>
                    <a:pt x="2220" y="0"/>
                  </a:lnTo>
                  <a:lnTo>
                    <a:pt x="2220" y="441"/>
                  </a:lnTo>
                  <a:lnTo>
                    <a:pt x="1760" y="441"/>
                  </a:lnTo>
                  <a:lnTo>
                    <a:pt x="1552" y="49"/>
                  </a:lnTo>
                  <a:lnTo>
                    <a:pt x="663" y="49"/>
                  </a:lnTo>
                  <a:lnTo>
                    <a:pt x="442" y="441"/>
                  </a:lnTo>
                  <a:lnTo>
                    <a:pt x="0" y="441"/>
                  </a:lnTo>
                  <a:lnTo>
                    <a:pt x="0" y="0"/>
                  </a:lnTo>
                  <a:close/>
                </a:path>
              </a:pathLst>
            </a:custGeom>
            <a:solidFill>
              <a:srgbClr val="999999"/>
            </a:solidFill>
            <a:ln w="9525">
              <a:solidFill>
                <a:srgbClr val="000000"/>
              </a:solidFill>
              <a:round/>
              <a:headEnd/>
              <a:tailEnd/>
            </a:ln>
          </p:spPr>
          <p:txBody>
            <a:bodyPr/>
            <a:lstStyle/>
            <a:p>
              <a:endParaRPr lang="en-US" sz="1200"/>
            </a:p>
          </p:txBody>
        </p:sp>
        <p:sp>
          <p:nvSpPr>
            <p:cNvPr id="12" name="Rectangle 16"/>
            <p:cNvSpPr>
              <a:spLocks noChangeArrowheads="1"/>
            </p:cNvSpPr>
            <p:nvPr/>
          </p:nvSpPr>
          <p:spPr bwMode="auto">
            <a:xfrm>
              <a:off x="3149" y="2305"/>
              <a:ext cx="877" cy="957"/>
            </a:xfrm>
            <a:prstGeom prst="rect">
              <a:avLst/>
            </a:prstGeom>
            <a:solidFill>
              <a:srgbClr val="CCCCCC"/>
            </a:solidFill>
            <a:ln w="9525">
              <a:noFill/>
              <a:miter lim="800000"/>
              <a:headEnd/>
              <a:tailEnd/>
            </a:ln>
          </p:spPr>
          <p:txBody>
            <a:bodyPr/>
            <a:lstStyle/>
            <a:p>
              <a:endParaRPr lang="en-US" sz="1200"/>
            </a:p>
          </p:txBody>
        </p:sp>
        <p:sp>
          <p:nvSpPr>
            <p:cNvPr id="13" name="Rectangle 17"/>
            <p:cNvSpPr>
              <a:spLocks noChangeArrowheads="1"/>
            </p:cNvSpPr>
            <p:nvPr/>
          </p:nvSpPr>
          <p:spPr bwMode="auto">
            <a:xfrm>
              <a:off x="3152" y="2308"/>
              <a:ext cx="878" cy="957"/>
            </a:xfrm>
            <a:prstGeom prst="rect">
              <a:avLst/>
            </a:prstGeom>
            <a:noFill/>
            <a:ln w="9525">
              <a:solidFill>
                <a:srgbClr val="000000"/>
              </a:solidFill>
              <a:miter lim="800000"/>
              <a:headEnd/>
              <a:tailEnd/>
            </a:ln>
          </p:spPr>
          <p:txBody>
            <a:bodyPr/>
            <a:lstStyle/>
            <a:p>
              <a:endParaRPr lang="en-US" sz="1200"/>
            </a:p>
          </p:txBody>
        </p:sp>
        <p:sp>
          <p:nvSpPr>
            <p:cNvPr id="14" name="Freeform 130"/>
            <p:cNvSpPr>
              <a:spLocks/>
            </p:cNvSpPr>
            <p:nvPr/>
          </p:nvSpPr>
          <p:spPr bwMode="auto">
            <a:xfrm>
              <a:off x="3150" y="1107"/>
              <a:ext cx="2976" cy="759"/>
            </a:xfrm>
            <a:custGeom>
              <a:avLst/>
              <a:gdLst>
                <a:gd name="T0" fmla="*/ 0 w 2976"/>
                <a:gd name="T1" fmla="*/ 753 h 759"/>
                <a:gd name="T2" fmla="*/ 747 w 2976"/>
                <a:gd name="T3" fmla="*/ 3 h 759"/>
                <a:gd name="T4" fmla="*/ 2976 w 2976"/>
                <a:gd name="T5" fmla="*/ 0 h 759"/>
                <a:gd name="T6" fmla="*/ 2217 w 2976"/>
                <a:gd name="T7" fmla="*/ 759 h 759"/>
                <a:gd name="T8" fmla="*/ 0 w 2976"/>
                <a:gd name="T9" fmla="*/ 753 h 759"/>
                <a:gd name="T10" fmla="*/ 0 60000 65536"/>
                <a:gd name="T11" fmla="*/ 0 60000 65536"/>
                <a:gd name="T12" fmla="*/ 0 60000 65536"/>
                <a:gd name="T13" fmla="*/ 0 60000 65536"/>
                <a:gd name="T14" fmla="*/ 0 60000 65536"/>
                <a:gd name="T15" fmla="*/ 0 w 2976"/>
                <a:gd name="T16" fmla="*/ 0 h 759"/>
                <a:gd name="T17" fmla="*/ 2976 w 2976"/>
                <a:gd name="T18" fmla="*/ 759 h 759"/>
              </a:gdLst>
              <a:ahLst/>
              <a:cxnLst>
                <a:cxn ang="T10">
                  <a:pos x="T0" y="T1"/>
                </a:cxn>
                <a:cxn ang="T11">
                  <a:pos x="T2" y="T3"/>
                </a:cxn>
                <a:cxn ang="T12">
                  <a:pos x="T4" y="T5"/>
                </a:cxn>
                <a:cxn ang="T13">
                  <a:pos x="T6" y="T7"/>
                </a:cxn>
                <a:cxn ang="T14">
                  <a:pos x="T8" y="T9"/>
                </a:cxn>
              </a:cxnLst>
              <a:rect l="T15" t="T16" r="T17" b="T18"/>
              <a:pathLst>
                <a:path w="2976" h="759">
                  <a:moveTo>
                    <a:pt x="0" y="753"/>
                  </a:moveTo>
                  <a:lnTo>
                    <a:pt x="747" y="3"/>
                  </a:lnTo>
                  <a:lnTo>
                    <a:pt x="2976" y="0"/>
                  </a:lnTo>
                  <a:lnTo>
                    <a:pt x="2217" y="759"/>
                  </a:lnTo>
                  <a:lnTo>
                    <a:pt x="0" y="753"/>
                  </a:lnTo>
                  <a:close/>
                </a:path>
              </a:pathLst>
            </a:custGeom>
            <a:solidFill>
              <a:schemeClr val="bg2"/>
            </a:solidFill>
            <a:ln w="12700">
              <a:solidFill>
                <a:srgbClr val="000000"/>
              </a:solidFill>
              <a:round/>
              <a:headEnd/>
              <a:tailEnd/>
            </a:ln>
          </p:spPr>
          <p:txBody>
            <a:bodyPr/>
            <a:lstStyle/>
            <a:p>
              <a:endParaRPr lang="en-US" sz="1200"/>
            </a:p>
          </p:txBody>
        </p:sp>
        <p:sp>
          <p:nvSpPr>
            <p:cNvPr id="15" name="Freeform 20"/>
            <p:cNvSpPr>
              <a:spLocks/>
            </p:cNvSpPr>
            <p:nvPr/>
          </p:nvSpPr>
          <p:spPr bwMode="auto">
            <a:xfrm>
              <a:off x="3143" y="1110"/>
              <a:ext cx="2975" cy="754"/>
            </a:xfrm>
            <a:custGeom>
              <a:avLst/>
              <a:gdLst>
                <a:gd name="T0" fmla="*/ 755 w 2975"/>
                <a:gd name="T1" fmla="*/ 0 h 754"/>
                <a:gd name="T2" fmla="*/ 2975 w 2975"/>
                <a:gd name="T3" fmla="*/ 0 h 754"/>
                <a:gd name="T4" fmla="*/ 2226 w 2975"/>
                <a:gd name="T5" fmla="*/ 754 h 754"/>
                <a:gd name="T6" fmla="*/ 0 w 2975"/>
                <a:gd name="T7" fmla="*/ 754 h 754"/>
                <a:gd name="T8" fmla="*/ 755 w 2975"/>
                <a:gd name="T9" fmla="*/ 0 h 754"/>
                <a:gd name="T10" fmla="*/ 0 60000 65536"/>
                <a:gd name="T11" fmla="*/ 0 60000 65536"/>
                <a:gd name="T12" fmla="*/ 0 60000 65536"/>
                <a:gd name="T13" fmla="*/ 0 60000 65536"/>
                <a:gd name="T14" fmla="*/ 0 60000 65536"/>
                <a:gd name="T15" fmla="*/ 0 w 2975"/>
                <a:gd name="T16" fmla="*/ 0 h 754"/>
                <a:gd name="T17" fmla="*/ 2975 w 2975"/>
                <a:gd name="T18" fmla="*/ 754 h 754"/>
              </a:gdLst>
              <a:ahLst/>
              <a:cxnLst>
                <a:cxn ang="T10">
                  <a:pos x="T0" y="T1"/>
                </a:cxn>
                <a:cxn ang="T11">
                  <a:pos x="T2" y="T3"/>
                </a:cxn>
                <a:cxn ang="T12">
                  <a:pos x="T4" y="T5"/>
                </a:cxn>
                <a:cxn ang="T13">
                  <a:pos x="T6" y="T7"/>
                </a:cxn>
                <a:cxn ang="T14">
                  <a:pos x="T8" y="T9"/>
                </a:cxn>
              </a:cxnLst>
              <a:rect l="T15" t="T16" r="T17" b="T18"/>
              <a:pathLst>
                <a:path w="2975" h="754">
                  <a:moveTo>
                    <a:pt x="755" y="0"/>
                  </a:moveTo>
                  <a:lnTo>
                    <a:pt x="2975" y="0"/>
                  </a:lnTo>
                  <a:lnTo>
                    <a:pt x="2226" y="754"/>
                  </a:lnTo>
                  <a:lnTo>
                    <a:pt x="0" y="754"/>
                  </a:lnTo>
                  <a:lnTo>
                    <a:pt x="755" y="0"/>
                  </a:lnTo>
                  <a:close/>
                </a:path>
              </a:pathLst>
            </a:custGeom>
            <a:noFill/>
            <a:ln w="9525">
              <a:solidFill>
                <a:srgbClr val="000000"/>
              </a:solidFill>
              <a:round/>
              <a:headEnd/>
              <a:tailEnd/>
            </a:ln>
          </p:spPr>
          <p:txBody>
            <a:bodyPr/>
            <a:lstStyle/>
            <a:p>
              <a:endParaRPr lang="en-US" sz="1200"/>
            </a:p>
          </p:txBody>
        </p:sp>
        <p:sp>
          <p:nvSpPr>
            <p:cNvPr id="16" name="Freeform 21"/>
            <p:cNvSpPr>
              <a:spLocks/>
            </p:cNvSpPr>
            <p:nvPr/>
          </p:nvSpPr>
          <p:spPr bwMode="auto">
            <a:xfrm>
              <a:off x="5369" y="1110"/>
              <a:ext cx="755" cy="1195"/>
            </a:xfrm>
            <a:custGeom>
              <a:avLst/>
              <a:gdLst>
                <a:gd name="T0" fmla="*/ 0 w 755"/>
                <a:gd name="T1" fmla="*/ 1195 h 1195"/>
                <a:gd name="T2" fmla="*/ 0 w 755"/>
                <a:gd name="T3" fmla="*/ 754 h 1195"/>
                <a:gd name="T4" fmla="*/ 755 w 755"/>
                <a:gd name="T5" fmla="*/ 0 h 1195"/>
                <a:gd name="T6" fmla="*/ 755 w 755"/>
                <a:gd name="T7" fmla="*/ 448 h 1195"/>
                <a:gd name="T8" fmla="*/ 0 w 755"/>
                <a:gd name="T9" fmla="*/ 1195 h 1195"/>
                <a:gd name="T10" fmla="*/ 0 60000 65536"/>
                <a:gd name="T11" fmla="*/ 0 60000 65536"/>
                <a:gd name="T12" fmla="*/ 0 60000 65536"/>
                <a:gd name="T13" fmla="*/ 0 60000 65536"/>
                <a:gd name="T14" fmla="*/ 0 60000 65536"/>
                <a:gd name="T15" fmla="*/ 0 w 755"/>
                <a:gd name="T16" fmla="*/ 0 h 1195"/>
                <a:gd name="T17" fmla="*/ 755 w 755"/>
                <a:gd name="T18" fmla="*/ 1195 h 1195"/>
              </a:gdLst>
              <a:ahLst/>
              <a:cxnLst>
                <a:cxn ang="T10">
                  <a:pos x="T0" y="T1"/>
                </a:cxn>
                <a:cxn ang="T11">
                  <a:pos x="T2" y="T3"/>
                </a:cxn>
                <a:cxn ang="T12">
                  <a:pos x="T4" y="T5"/>
                </a:cxn>
                <a:cxn ang="T13">
                  <a:pos x="T6" y="T7"/>
                </a:cxn>
                <a:cxn ang="T14">
                  <a:pos x="T8" y="T9"/>
                </a:cxn>
              </a:cxnLst>
              <a:rect l="T15" t="T16" r="T17" b="T18"/>
              <a:pathLst>
                <a:path w="755" h="1195">
                  <a:moveTo>
                    <a:pt x="0" y="1195"/>
                  </a:moveTo>
                  <a:lnTo>
                    <a:pt x="0" y="754"/>
                  </a:lnTo>
                  <a:lnTo>
                    <a:pt x="755" y="0"/>
                  </a:lnTo>
                  <a:lnTo>
                    <a:pt x="755" y="448"/>
                  </a:lnTo>
                  <a:lnTo>
                    <a:pt x="0" y="1195"/>
                  </a:lnTo>
                  <a:close/>
                </a:path>
              </a:pathLst>
            </a:custGeom>
            <a:solidFill>
              <a:srgbClr val="999999"/>
            </a:solidFill>
            <a:ln w="9525">
              <a:solidFill>
                <a:srgbClr val="000000"/>
              </a:solidFill>
              <a:round/>
              <a:headEnd/>
              <a:tailEnd/>
            </a:ln>
          </p:spPr>
          <p:txBody>
            <a:bodyPr/>
            <a:lstStyle/>
            <a:p>
              <a:endParaRPr lang="en-US" sz="1200"/>
            </a:p>
          </p:txBody>
        </p:sp>
        <p:sp>
          <p:nvSpPr>
            <p:cNvPr id="17" name="Freeform 22"/>
            <p:cNvSpPr>
              <a:spLocks/>
            </p:cNvSpPr>
            <p:nvPr/>
          </p:nvSpPr>
          <p:spPr bwMode="auto">
            <a:xfrm>
              <a:off x="5369" y="1558"/>
              <a:ext cx="755" cy="1704"/>
            </a:xfrm>
            <a:custGeom>
              <a:avLst/>
              <a:gdLst>
                <a:gd name="T0" fmla="*/ 0 w 755"/>
                <a:gd name="T1" fmla="*/ 747 h 1704"/>
                <a:gd name="T2" fmla="*/ 755 w 755"/>
                <a:gd name="T3" fmla="*/ 0 h 1704"/>
                <a:gd name="T4" fmla="*/ 755 w 755"/>
                <a:gd name="T5" fmla="*/ 956 h 1704"/>
                <a:gd name="T6" fmla="*/ 0 w 755"/>
                <a:gd name="T7" fmla="*/ 1704 h 1704"/>
                <a:gd name="T8" fmla="*/ 0 w 755"/>
                <a:gd name="T9" fmla="*/ 747 h 1704"/>
                <a:gd name="T10" fmla="*/ 0 60000 65536"/>
                <a:gd name="T11" fmla="*/ 0 60000 65536"/>
                <a:gd name="T12" fmla="*/ 0 60000 65536"/>
                <a:gd name="T13" fmla="*/ 0 60000 65536"/>
                <a:gd name="T14" fmla="*/ 0 60000 65536"/>
                <a:gd name="T15" fmla="*/ 0 w 755"/>
                <a:gd name="T16" fmla="*/ 0 h 1704"/>
                <a:gd name="T17" fmla="*/ 755 w 755"/>
                <a:gd name="T18" fmla="*/ 1704 h 1704"/>
              </a:gdLst>
              <a:ahLst/>
              <a:cxnLst>
                <a:cxn ang="T10">
                  <a:pos x="T0" y="T1"/>
                </a:cxn>
                <a:cxn ang="T11">
                  <a:pos x="T2" y="T3"/>
                </a:cxn>
                <a:cxn ang="T12">
                  <a:pos x="T4" y="T5"/>
                </a:cxn>
                <a:cxn ang="T13">
                  <a:pos x="T6" y="T7"/>
                </a:cxn>
                <a:cxn ang="T14">
                  <a:pos x="T8" y="T9"/>
                </a:cxn>
              </a:cxnLst>
              <a:rect l="T15" t="T16" r="T17" b="T18"/>
              <a:pathLst>
                <a:path w="755" h="1704">
                  <a:moveTo>
                    <a:pt x="0" y="747"/>
                  </a:moveTo>
                  <a:lnTo>
                    <a:pt x="755" y="0"/>
                  </a:lnTo>
                  <a:lnTo>
                    <a:pt x="755" y="956"/>
                  </a:lnTo>
                  <a:lnTo>
                    <a:pt x="0" y="1704"/>
                  </a:lnTo>
                  <a:lnTo>
                    <a:pt x="0" y="747"/>
                  </a:lnTo>
                  <a:close/>
                </a:path>
              </a:pathLst>
            </a:custGeom>
            <a:solidFill>
              <a:srgbClr val="CCCCCC"/>
            </a:solidFill>
            <a:ln w="9525">
              <a:solidFill>
                <a:srgbClr val="000000"/>
              </a:solidFill>
              <a:round/>
              <a:headEnd/>
              <a:tailEnd/>
            </a:ln>
          </p:spPr>
          <p:txBody>
            <a:bodyPr/>
            <a:lstStyle/>
            <a:p>
              <a:endParaRPr lang="en-US" sz="1200"/>
            </a:p>
          </p:txBody>
        </p:sp>
        <p:sp>
          <p:nvSpPr>
            <p:cNvPr id="18" name="Line 23"/>
            <p:cNvSpPr>
              <a:spLocks noChangeShapeType="1"/>
            </p:cNvSpPr>
            <p:nvPr/>
          </p:nvSpPr>
          <p:spPr bwMode="auto">
            <a:xfrm flipV="1">
              <a:off x="4499" y="2109"/>
              <a:ext cx="1" cy="1153"/>
            </a:xfrm>
            <a:prstGeom prst="line">
              <a:avLst/>
            </a:prstGeom>
            <a:noFill/>
            <a:ln w="28575">
              <a:solidFill>
                <a:srgbClr val="CCCCCC"/>
              </a:solidFill>
              <a:round/>
              <a:headEnd/>
              <a:tailEnd/>
            </a:ln>
          </p:spPr>
          <p:txBody>
            <a:bodyPr/>
            <a:lstStyle/>
            <a:p>
              <a:endParaRPr lang="en-US" sz="1200"/>
            </a:p>
          </p:txBody>
        </p:sp>
        <p:sp>
          <p:nvSpPr>
            <p:cNvPr id="19" name="Freeform 24"/>
            <p:cNvSpPr>
              <a:spLocks/>
            </p:cNvSpPr>
            <p:nvPr/>
          </p:nvSpPr>
          <p:spPr bwMode="auto">
            <a:xfrm>
              <a:off x="4026" y="2103"/>
              <a:ext cx="479" cy="1159"/>
            </a:xfrm>
            <a:custGeom>
              <a:avLst/>
              <a:gdLst>
                <a:gd name="T0" fmla="*/ 0 w 479"/>
                <a:gd name="T1" fmla="*/ 209 h 1159"/>
                <a:gd name="T2" fmla="*/ 25 w 479"/>
                <a:gd name="T3" fmla="*/ 172 h 1159"/>
                <a:gd name="T4" fmla="*/ 92 w 479"/>
                <a:gd name="T5" fmla="*/ 98 h 1159"/>
                <a:gd name="T6" fmla="*/ 141 w 479"/>
                <a:gd name="T7" fmla="*/ 55 h 1159"/>
                <a:gd name="T8" fmla="*/ 197 w 479"/>
                <a:gd name="T9" fmla="*/ 25 h 1159"/>
                <a:gd name="T10" fmla="*/ 252 w 479"/>
                <a:gd name="T11" fmla="*/ 6 h 1159"/>
                <a:gd name="T12" fmla="*/ 313 w 479"/>
                <a:gd name="T13" fmla="*/ 0 h 1159"/>
                <a:gd name="T14" fmla="*/ 387 w 479"/>
                <a:gd name="T15" fmla="*/ 6 h 1159"/>
                <a:gd name="T16" fmla="*/ 436 w 479"/>
                <a:gd name="T17" fmla="*/ 25 h 1159"/>
                <a:gd name="T18" fmla="*/ 466 w 479"/>
                <a:gd name="T19" fmla="*/ 55 h 1159"/>
                <a:gd name="T20" fmla="*/ 479 w 479"/>
                <a:gd name="T21" fmla="*/ 98 h 1159"/>
                <a:gd name="T22" fmla="*/ 479 w 479"/>
                <a:gd name="T23" fmla="*/ 135 h 1159"/>
                <a:gd name="T24" fmla="*/ 473 w 479"/>
                <a:gd name="T25" fmla="*/ 172 h 1159"/>
                <a:gd name="T26" fmla="*/ 460 w 479"/>
                <a:gd name="T27" fmla="*/ 209 h 1159"/>
                <a:gd name="T28" fmla="*/ 466 w 479"/>
                <a:gd name="T29" fmla="*/ 1159 h 1159"/>
                <a:gd name="T30" fmla="*/ 473 w 479"/>
                <a:gd name="T31" fmla="*/ 1110 h 1159"/>
                <a:gd name="T32" fmla="*/ 479 w 479"/>
                <a:gd name="T33" fmla="*/ 1012 h 1159"/>
                <a:gd name="T34" fmla="*/ 466 w 479"/>
                <a:gd name="T35" fmla="*/ 956 h 1159"/>
                <a:gd name="T36" fmla="*/ 436 w 479"/>
                <a:gd name="T37" fmla="*/ 907 h 1159"/>
                <a:gd name="T38" fmla="*/ 387 w 479"/>
                <a:gd name="T39" fmla="*/ 877 h 1159"/>
                <a:gd name="T40" fmla="*/ 313 w 479"/>
                <a:gd name="T41" fmla="*/ 864 h 1159"/>
                <a:gd name="T42" fmla="*/ 258 w 479"/>
                <a:gd name="T43" fmla="*/ 877 h 1159"/>
                <a:gd name="T44" fmla="*/ 203 w 479"/>
                <a:gd name="T45" fmla="*/ 907 h 1159"/>
                <a:gd name="T46" fmla="*/ 148 w 479"/>
                <a:gd name="T47" fmla="*/ 956 h 1159"/>
                <a:gd name="T48" fmla="*/ 105 w 479"/>
                <a:gd name="T49" fmla="*/ 1012 h 1159"/>
                <a:gd name="T50" fmla="*/ 31 w 479"/>
                <a:gd name="T51" fmla="*/ 1110 h 1159"/>
                <a:gd name="T52" fmla="*/ 0 w 479"/>
                <a:gd name="T53" fmla="*/ 1159 h 1159"/>
                <a:gd name="T54" fmla="*/ 0 w 479"/>
                <a:gd name="T55" fmla="*/ 209 h 115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9"/>
                <a:gd name="T85" fmla="*/ 0 h 1159"/>
                <a:gd name="T86" fmla="*/ 479 w 479"/>
                <a:gd name="T87" fmla="*/ 1159 h 115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9" h="1159">
                  <a:moveTo>
                    <a:pt x="0" y="209"/>
                  </a:moveTo>
                  <a:lnTo>
                    <a:pt x="25" y="172"/>
                  </a:lnTo>
                  <a:lnTo>
                    <a:pt x="92" y="98"/>
                  </a:lnTo>
                  <a:lnTo>
                    <a:pt x="141" y="55"/>
                  </a:lnTo>
                  <a:lnTo>
                    <a:pt x="197" y="25"/>
                  </a:lnTo>
                  <a:lnTo>
                    <a:pt x="252" y="6"/>
                  </a:lnTo>
                  <a:lnTo>
                    <a:pt x="313" y="0"/>
                  </a:lnTo>
                  <a:lnTo>
                    <a:pt x="387" y="6"/>
                  </a:lnTo>
                  <a:lnTo>
                    <a:pt x="436" y="25"/>
                  </a:lnTo>
                  <a:lnTo>
                    <a:pt x="466" y="55"/>
                  </a:lnTo>
                  <a:lnTo>
                    <a:pt x="479" y="98"/>
                  </a:lnTo>
                  <a:lnTo>
                    <a:pt x="479" y="135"/>
                  </a:lnTo>
                  <a:lnTo>
                    <a:pt x="473" y="172"/>
                  </a:lnTo>
                  <a:lnTo>
                    <a:pt x="460" y="209"/>
                  </a:lnTo>
                  <a:lnTo>
                    <a:pt x="466" y="1159"/>
                  </a:lnTo>
                  <a:lnTo>
                    <a:pt x="473" y="1110"/>
                  </a:lnTo>
                  <a:lnTo>
                    <a:pt x="479" y="1012"/>
                  </a:lnTo>
                  <a:lnTo>
                    <a:pt x="466" y="956"/>
                  </a:lnTo>
                  <a:lnTo>
                    <a:pt x="436" y="907"/>
                  </a:lnTo>
                  <a:lnTo>
                    <a:pt x="387" y="877"/>
                  </a:lnTo>
                  <a:lnTo>
                    <a:pt x="313" y="864"/>
                  </a:lnTo>
                  <a:lnTo>
                    <a:pt x="258" y="877"/>
                  </a:lnTo>
                  <a:lnTo>
                    <a:pt x="203" y="907"/>
                  </a:lnTo>
                  <a:lnTo>
                    <a:pt x="148" y="956"/>
                  </a:lnTo>
                  <a:lnTo>
                    <a:pt x="105" y="1012"/>
                  </a:lnTo>
                  <a:lnTo>
                    <a:pt x="31" y="1110"/>
                  </a:lnTo>
                  <a:lnTo>
                    <a:pt x="0" y="1159"/>
                  </a:lnTo>
                  <a:lnTo>
                    <a:pt x="0" y="209"/>
                  </a:lnTo>
                  <a:close/>
                </a:path>
              </a:pathLst>
            </a:custGeom>
            <a:noFill/>
            <a:ln w="9525">
              <a:solidFill>
                <a:srgbClr val="000000"/>
              </a:solidFill>
              <a:round/>
              <a:headEnd/>
              <a:tailEnd/>
            </a:ln>
          </p:spPr>
          <p:txBody>
            <a:bodyPr/>
            <a:lstStyle/>
            <a:p>
              <a:endParaRPr lang="en-US" sz="1200"/>
            </a:p>
          </p:txBody>
        </p:sp>
        <p:sp>
          <p:nvSpPr>
            <p:cNvPr id="20" name="Rectangle 25"/>
            <p:cNvSpPr>
              <a:spLocks noChangeArrowheads="1"/>
            </p:cNvSpPr>
            <p:nvPr/>
          </p:nvSpPr>
          <p:spPr bwMode="auto">
            <a:xfrm>
              <a:off x="4492" y="2305"/>
              <a:ext cx="877" cy="957"/>
            </a:xfrm>
            <a:prstGeom prst="rect">
              <a:avLst/>
            </a:prstGeom>
            <a:solidFill>
              <a:srgbClr val="CCCCCC"/>
            </a:solidFill>
            <a:ln w="9525">
              <a:noFill/>
              <a:miter lim="800000"/>
              <a:headEnd/>
              <a:tailEnd/>
            </a:ln>
          </p:spPr>
          <p:txBody>
            <a:bodyPr/>
            <a:lstStyle/>
            <a:p>
              <a:endParaRPr lang="en-US" sz="1200"/>
            </a:p>
          </p:txBody>
        </p:sp>
        <p:sp>
          <p:nvSpPr>
            <p:cNvPr id="21" name="Rectangle 26"/>
            <p:cNvSpPr>
              <a:spLocks noChangeArrowheads="1"/>
            </p:cNvSpPr>
            <p:nvPr/>
          </p:nvSpPr>
          <p:spPr bwMode="auto">
            <a:xfrm>
              <a:off x="4495" y="2308"/>
              <a:ext cx="878" cy="957"/>
            </a:xfrm>
            <a:prstGeom prst="rect">
              <a:avLst/>
            </a:prstGeom>
            <a:noFill/>
            <a:ln w="9525">
              <a:solidFill>
                <a:srgbClr val="000000"/>
              </a:solidFill>
              <a:miter lim="800000"/>
              <a:headEnd/>
              <a:tailEnd/>
            </a:ln>
          </p:spPr>
          <p:txBody>
            <a:bodyPr/>
            <a:lstStyle/>
            <a:p>
              <a:endParaRPr lang="en-US" sz="1200"/>
            </a:p>
          </p:txBody>
        </p:sp>
        <p:sp>
          <p:nvSpPr>
            <p:cNvPr id="22" name="Rectangle 27"/>
            <p:cNvSpPr>
              <a:spLocks noChangeArrowheads="1"/>
            </p:cNvSpPr>
            <p:nvPr/>
          </p:nvSpPr>
          <p:spPr bwMode="auto">
            <a:xfrm>
              <a:off x="3180" y="3084"/>
              <a:ext cx="749" cy="124"/>
            </a:xfrm>
            <a:prstGeom prst="rect">
              <a:avLst/>
            </a:prstGeom>
            <a:noFill/>
            <a:ln w="9525">
              <a:noFill/>
              <a:miter lim="800000"/>
              <a:headEnd/>
              <a:tailEnd/>
            </a:ln>
          </p:spPr>
          <p:txBody>
            <a:bodyPr wrap="none" lIns="0" tIns="0" rIns="0" bIns="0">
              <a:spAutoFit/>
            </a:bodyPr>
            <a:lstStyle/>
            <a:p>
              <a:r>
                <a:rPr lang="en-US" sz="900" dirty="0">
                  <a:solidFill>
                    <a:srgbClr val="000000"/>
                  </a:solidFill>
                </a:rPr>
                <a:t>GLASS </a:t>
              </a:r>
              <a:r>
                <a:rPr lang="en-US" sz="900" dirty="0" smtClean="0">
                  <a:solidFill>
                    <a:srgbClr val="000000"/>
                  </a:solidFill>
                </a:rPr>
                <a:t>SUBSTRATE</a:t>
              </a:r>
              <a:endParaRPr lang="en-US" sz="1200" dirty="0"/>
            </a:p>
          </p:txBody>
        </p:sp>
        <p:sp>
          <p:nvSpPr>
            <p:cNvPr id="24" name="Rectangle 29"/>
            <p:cNvSpPr>
              <a:spLocks noChangeArrowheads="1"/>
            </p:cNvSpPr>
            <p:nvPr/>
          </p:nvSpPr>
          <p:spPr bwMode="auto">
            <a:xfrm>
              <a:off x="3199" y="2127"/>
              <a:ext cx="323" cy="124"/>
            </a:xfrm>
            <a:prstGeom prst="rect">
              <a:avLst/>
            </a:prstGeom>
            <a:noFill/>
            <a:ln w="9525">
              <a:noFill/>
              <a:miter lim="800000"/>
              <a:headEnd/>
              <a:tailEnd/>
            </a:ln>
          </p:spPr>
          <p:txBody>
            <a:bodyPr wrap="none" lIns="0" tIns="0" rIns="0" bIns="0">
              <a:spAutoFit/>
            </a:bodyPr>
            <a:lstStyle/>
            <a:p>
              <a:r>
                <a:rPr lang="en-US" sz="900">
                  <a:solidFill>
                    <a:srgbClr val="000000"/>
                  </a:solidFill>
                </a:rPr>
                <a:t>SILICON</a:t>
              </a:r>
              <a:endParaRPr lang="en-US" sz="1200"/>
            </a:p>
          </p:txBody>
        </p:sp>
        <p:pic>
          <p:nvPicPr>
            <p:cNvPr id="25" name="Picture 76"/>
            <p:cNvPicPr>
              <a:picLocks noChangeAspect="1" noChangeArrowheads="1"/>
            </p:cNvPicPr>
            <p:nvPr/>
          </p:nvPicPr>
          <p:blipFill>
            <a:blip r:embed="rId3" cstate="print"/>
            <a:srcRect/>
            <a:stretch>
              <a:fillRect/>
            </a:stretch>
          </p:blipFill>
          <p:spPr bwMode="auto">
            <a:xfrm>
              <a:off x="3757" y="1184"/>
              <a:ext cx="435" cy="220"/>
            </a:xfrm>
            <a:prstGeom prst="rect">
              <a:avLst/>
            </a:prstGeom>
            <a:noFill/>
            <a:ln w="9525">
              <a:noFill/>
              <a:miter lim="800000"/>
              <a:headEnd/>
              <a:tailEnd/>
            </a:ln>
          </p:spPr>
        </p:pic>
        <p:sp>
          <p:nvSpPr>
            <p:cNvPr id="26" name="Freeform 77"/>
            <p:cNvSpPr>
              <a:spLocks/>
            </p:cNvSpPr>
            <p:nvPr/>
          </p:nvSpPr>
          <p:spPr bwMode="auto">
            <a:xfrm>
              <a:off x="3750" y="1184"/>
              <a:ext cx="442" cy="220"/>
            </a:xfrm>
            <a:custGeom>
              <a:avLst/>
              <a:gdLst>
                <a:gd name="T0" fmla="*/ 221 w 442"/>
                <a:gd name="T1" fmla="*/ 0 h 220"/>
                <a:gd name="T2" fmla="*/ 442 w 442"/>
                <a:gd name="T3" fmla="*/ 0 h 220"/>
                <a:gd name="T4" fmla="*/ 221 w 442"/>
                <a:gd name="T5" fmla="*/ 220 h 220"/>
                <a:gd name="T6" fmla="*/ 0 w 442"/>
                <a:gd name="T7" fmla="*/ 220 h 220"/>
                <a:gd name="T8" fmla="*/ 221 w 442"/>
                <a:gd name="T9" fmla="*/ 0 h 220"/>
                <a:gd name="T10" fmla="*/ 0 60000 65536"/>
                <a:gd name="T11" fmla="*/ 0 60000 65536"/>
                <a:gd name="T12" fmla="*/ 0 60000 65536"/>
                <a:gd name="T13" fmla="*/ 0 60000 65536"/>
                <a:gd name="T14" fmla="*/ 0 60000 65536"/>
                <a:gd name="T15" fmla="*/ 0 w 442"/>
                <a:gd name="T16" fmla="*/ 0 h 220"/>
                <a:gd name="T17" fmla="*/ 442 w 442"/>
                <a:gd name="T18" fmla="*/ 220 h 220"/>
              </a:gdLst>
              <a:ahLst/>
              <a:cxnLst>
                <a:cxn ang="T10">
                  <a:pos x="T0" y="T1"/>
                </a:cxn>
                <a:cxn ang="T11">
                  <a:pos x="T2" y="T3"/>
                </a:cxn>
                <a:cxn ang="T12">
                  <a:pos x="T4" y="T5"/>
                </a:cxn>
                <a:cxn ang="T13">
                  <a:pos x="T6" y="T7"/>
                </a:cxn>
                <a:cxn ang="T14">
                  <a:pos x="T8" y="T9"/>
                </a:cxn>
              </a:cxnLst>
              <a:rect l="T15" t="T16" r="T17" b="T18"/>
              <a:pathLst>
                <a:path w="442" h="220">
                  <a:moveTo>
                    <a:pt x="221" y="0"/>
                  </a:moveTo>
                  <a:lnTo>
                    <a:pt x="442" y="0"/>
                  </a:lnTo>
                  <a:lnTo>
                    <a:pt x="221" y="220"/>
                  </a:lnTo>
                  <a:lnTo>
                    <a:pt x="0" y="220"/>
                  </a:lnTo>
                  <a:lnTo>
                    <a:pt x="221" y="0"/>
                  </a:lnTo>
                  <a:close/>
                </a:path>
              </a:pathLst>
            </a:custGeom>
            <a:noFill/>
            <a:ln w="19050">
              <a:solidFill>
                <a:srgbClr val="000000"/>
              </a:solidFill>
              <a:round/>
              <a:headEnd/>
              <a:tailEnd/>
            </a:ln>
          </p:spPr>
          <p:txBody>
            <a:bodyPr/>
            <a:lstStyle/>
            <a:p>
              <a:endParaRPr lang="en-US" sz="1200"/>
            </a:p>
          </p:txBody>
        </p:sp>
        <p:pic>
          <p:nvPicPr>
            <p:cNvPr id="27" name="Picture 78"/>
            <p:cNvPicPr>
              <a:picLocks noChangeAspect="1" noChangeArrowheads="1"/>
            </p:cNvPicPr>
            <p:nvPr/>
          </p:nvPicPr>
          <p:blipFill>
            <a:blip r:embed="rId3" cstate="print"/>
            <a:srcRect/>
            <a:stretch>
              <a:fillRect/>
            </a:stretch>
          </p:blipFill>
          <p:spPr bwMode="auto">
            <a:xfrm>
              <a:off x="3432" y="1515"/>
              <a:ext cx="435" cy="220"/>
            </a:xfrm>
            <a:prstGeom prst="rect">
              <a:avLst/>
            </a:prstGeom>
            <a:noFill/>
            <a:ln w="9525">
              <a:noFill/>
              <a:miter lim="800000"/>
              <a:headEnd/>
              <a:tailEnd/>
            </a:ln>
          </p:spPr>
        </p:pic>
        <p:sp>
          <p:nvSpPr>
            <p:cNvPr id="28" name="Freeform 133"/>
            <p:cNvSpPr>
              <a:spLocks/>
            </p:cNvSpPr>
            <p:nvPr/>
          </p:nvSpPr>
          <p:spPr bwMode="auto">
            <a:xfrm>
              <a:off x="3824" y="1418"/>
              <a:ext cx="1322" cy="442"/>
            </a:xfrm>
            <a:custGeom>
              <a:avLst/>
              <a:gdLst>
                <a:gd name="T0" fmla="*/ 0 w 1322"/>
                <a:gd name="T1" fmla="*/ 442 h 442"/>
                <a:gd name="T2" fmla="*/ 436 w 1322"/>
                <a:gd name="T3" fmla="*/ 2 h 442"/>
                <a:gd name="T4" fmla="*/ 1322 w 1322"/>
                <a:gd name="T5" fmla="*/ 0 h 442"/>
                <a:gd name="T6" fmla="*/ 878 w 1322"/>
                <a:gd name="T7" fmla="*/ 442 h 442"/>
                <a:gd name="T8" fmla="*/ 0 w 1322"/>
                <a:gd name="T9" fmla="*/ 442 h 442"/>
                <a:gd name="T10" fmla="*/ 0 60000 65536"/>
                <a:gd name="T11" fmla="*/ 0 60000 65536"/>
                <a:gd name="T12" fmla="*/ 0 60000 65536"/>
                <a:gd name="T13" fmla="*/ 0 60000 65536"/>
                <a:gd name="T14" fmla="*/ 0 60000 65536"/>
                <a:gd name="T15" fmla="*/ 0 w 1322"/>
                <a:gd name="T16" fmla="*/ 0 h 442"/>
                <a:gd name="T17" fmla="*/ 1322 w 1322"/>
                <a:gd name="T18" fmla="*/ 442 h 442"/>
              </a:gdLst>
              <a:ahLst/>
              <a:cxnLst>
                <a:cxn ang="T10">
                  <a:pos x="T0" y="T1"/>
                </a:cxn>
                <a:cxn ang="T11">
                  <a:pos x="T2" y="T3"/>
                </a:cxn>
                <a:cxn ang="T12">
                  <a:pos x="T4" y="T5"/>
                </a:cxn>
                <a:cxn ang="T13">
                  <a:pos x="T6" y="T7"/>
                </a:cxn>
                <a:cxn ang="T14">
                  <a:pos x="T8" y="T9"/>
                </a:cxn>
              </a:cxnLst>
              <a:rect l="T15" t="T16" r="T17" b="T18"/>
              <a:pathLst>
                <a:path w="1322" h="442">
                  <a:moveTo>
                    <a:pt x="0" y="442"/>
                  </a:moveTo>
                  <a:lnTo>
                    <a:pt x="436" y="2"/>
                  </a:lnTo>
                  <a:lnTo>
                    <a:pt x="1322" y="0"/>
                  </a:lnTo>
                  <a:lnTo>
                    <a:pt x="878" y="442"/>
                  </a:lnTo>
                  <a:lnTo>
                    <a:pt x="0" y="442"/>
                  </a:lnTo>
                  <a:close/>
                </a:path>
              </a:pathLst>
            </a:custGeom>
            <a:solidFill>
              <a:schemeClr val="tx1">
                <a:lumMod val="50000"/>
                <a:lumOff val="50000"/>
              </a:schemeClr>
            </a:solidFill>
            <a:ln w="12700">
              <a:solidFill>
                <a:srgbClr val="000000"/>
              </a:solidFill>
              <a:prstDash val="dash"/>
              <a:round/>
              <a:headEnd/>
              <a:tailEnd/>
            </a:ln>
          </p:spPr>
          <p:txBody>
            <a:bodyPr/>
            <a:lstStyle/>
            <a:p>
              <a:endParaRPr lang="en-US" sz="1200"/>
            </a:p>
          </p:txBody>
        </p:sp>
        <p:sp>
          <p:nvSpPr>
            <p:cNvPr id="29" name="Freeform 79"/>
            <p:cNvSpPr>
              <a:spLocks/>
            </p:cNvSpPr>
            <p:nvPr/>
          </p:nvSpPr>
          <p:spPr bwMode="auto">
            <a:xfrm>
              <a:off x="3425" y="1515"/>
              <a:ext cx="442" cy="220"/>
            </a:xfrm>
            <a:custGeom>
              <a:avLst/>
              <a:gdLst>
                <a:gd name="T0" fmla="*/ 221 w 442"/>
                <a:gd name="T1" fmla="*/ 0 h 220"/>
                <a:gd name="T2" fmla="*/ 442 w 442"/>
                <a:gd name="T3" fmla="*/ 0 h 220"/>
                <a:gd name="T4" fmla="*/ 221 w 442"/>
                <a:gd name="T5" fmla="*/ 220 h 220"/>
                <a:gd name="T6" fmla="*/ 0 w 442"/>
                <a:gd name="T7" fmla="*/ 220 h 220"/>
                <a:gd name="T8" fmla="*/ 221 w 442"/>
                <a:gd name="T9" fmla="*/ 0 h 220"/>
                <a:gd name="T10" fmla="*/ 0 60000 65536"/>
                <a:gd name="T11" fmla="*/ 0 60000 65536"/>
                <a:gd name="T12" fmla="*/ 0 60000 65536"/>
                <a:gd name="T13" fmla="*/ 0 60000 65536"/>
                <a:gd name="T14" fmla="*/ 0 60000 65536"/>
                <a:gd name="T15" fmla="*/ 0 w 442"/>
                <a:gd name="T16" fmla="*/ 0 h 220"/>
                <a:gd name="T17" fmla="*/ 442 w 442"/>
                <a:gd name="T18" fmla="*/ 220 h 220"/>
              </a:gdLst>
              <a:ahLst/>
              <a:cxnLst>
                <a:cxn ang="T10">
                  <a:pos x="T0" y="T1"/>
                </a:cxn>
                <a:cxn ang="T11">
                  <a:pos x="T2" y="T3"/>
                </a:cxn>
                <a:cxn ang="T12">
                  <a:pos x="T4" y="T5"/>
                </a:cxn>
                <a:cxn ang="T13">
                  <a:pos x="T6" y="T7"/>
                </a:cxn>
                <a:cxn ang="T14">
                  <a:pos x="T8" y="T9"/>
                </a:cxn>
              </a:cxnLst>
              <a:rect l="T15" t="T16" r="T17" b="T18"/>
              <a:pathLst>
                <a:path w="442" h="220">
                  <a:moveTo>
                    <a:pt x="221" y="0"/>
                  </a:moveTo>
                  <a:lnTo>
                    <a:pt x="442" y="0"/>
                  </a:lnTo>
                  <a:lnTo>
                    <a:pt x="221" y="220"/>
                  </a:lnTo>
                  <a:lnTo>
                    <a:pt x="0" y="220"/>
                  </a:lnTo>
                  <a:lnTo>
                    <a:pt x="221" y="0"/>
                  </a:lnTo>
                  <a:close/>
                </a:path>
              </a:pathLst>
            </a:custGeom>
            <a:noFill/>
            <a:ln w="19050">
              <a:solidFill>
                <a:srgbClr val="000000"/>
              </a:solidFill>
              <a:round/>
              <a:headEnd/>
              <a:tailEnd/>
            </a:ln>
          </p:spPr>
          <p:txBody>
            <a:bodyPr/>
            <a:lstStyle/>
            <a:p>
              <a:endParaRPr lang="en-US" sz="1200"/>
            </a:p>
          </p:txBody>
        </p:sp>
        <p:sp>
          <p:nvSpPr>
            <p:cNvPr id="30" name="Line 80"/>
            <p:cNvSpPr>
              <a:spLocks noChangeShapeType="1"/>
            </p:cNvSpPr>
            <p:nvPr/>
          </p:nvSpPr>
          <p:spPr bwMode="auto">
            <a:xfrm>
              <a:off x="4045" y="1312"/>
              <a:ext cx="147" cy="1"/>
            </a:xfrm>
            <a:prstGeom prst="line">
              <a:avLst/>
            </a:prstGeom>
            <a:noFill/>
            <a:ln w="19050">
              <a:solidFill>
                <a:srgbClr val="000000"/>
              </a:solidFill>
              <a:round/>
              <a:headEnd/>
              <a:tailEnd/>
            </a:ln>
          </p:spPr>
          <p:txBody>
            <a:bodyPr/>
            <a:lstStyle/>
            <a:p>
              <a:endParaRPr lang="en-US" sz="1200"/>
            </a:p>
          </p:txBody>
        </p:sp>
        <p:sp>
          <p:nvSpPr>
            <p:cNvPr id="31" name="Line 81"/>
            <p:cNvSpPr>
              <a:spLocks noChangeShapeType="1"/>
            </p:cNvSpPr>
            <p:nvPr/>
          </p:nvSpPr>
          <p:spPr bwMode="auto">
            <a:xfrm flipH="1">
              <a:off x="3971" y="1312"/>
              <a:ext cx="221" cy="221"/>
            </a:xfrm>
            <a:prstGeom prst="line">
              <a:avLst/>
            </a:prstGeom>
            <a:noFill/>
            <a:ln w="19050">
              <a:solidFill>
                <a:srgbClr val="000000"/>
              </a:solidFill>
              <a:round/>
              <a:headEnd/>
              <a:tailEnd/>
            </a:ln>
          </p:spPr>
          <p:txBody>
            <a:bodyPr/>
            <a:lstStyle/>
            <a:p>
              <a:endParaRPr lang="en-US" sz="1200"/>
            </a:p>
          </p:txBody>
        </p:sp>
        <p:sp>
          <p:nvSpPr>
            <p:cNvPr id="32" name="Line 82"/>
            <p:cNvSpPr>
              <a:spLocks noChangeShapeType="1"/>
            </p:cNvSpPr>
            <p:nvPr/>
          </p:nvSpPr>
          <p:spPr bwMode="auto">
            <a:xfrm>
              <a:off x="3971" y="1533"/>
              <a:ext cx="92" cy="1"/>
            </a:xfrm>
            <a:prstGeom prst="line">
              <a:avLst/>
            </a:prstGeom>
            <a:noFill/>
            <a:ln w="19050">
              <a:solidFill>
                <a:srgbClr val="000000"/>
              </a:solidFill>
              <a:round/>
              <a:headEnd/>
              <a:tailEnd/>
            </a:ln>
          </p:spPr>
          <p:txBody>
            <a:bodyPr/>
            <a:lstStyle/>
            <a:p>
              <a:endParaRPr lang="en-US" sz="1200"/>
            </a:p>
          </p:txBody>
        </p:sp>
        <p:sp>
          <p:nvSpPr>
            <p:cNvPr id="33" name="Line 83"/>
            <p:cNvSpPr>
              <a:spLocks noChangeShapeType="1"/>
            </p:cNvSpPr>
            <p:nvPr/>
          </p:nvSpPr>
          <p:spPr bwMode="auto">
            <a:xfrm>
              <a:off x="3744" y="1643"/>
              <a:ext cx="221" cy="1"/>
            </a:xfrm>
            <a:prstGeom prst="line">
              <a:avLst/>
            </a:prstGeom>
            <a:noFill/>
            <a:ln w="19050">
              <a:solidFill>
                <a:srgbClr val="000000"/>
              </a:solidFill>
              <a:round/>
              <a:headEnd/>
              <a:tailEnd/>
            </a:ln>
          </p:spPr>
          <p:txBody>
            <a:bodyPr/>
            <a:lstStyle/>
            <a:p>
              <a:endParaRPr lang="en-US" sz="1200"/>
            </a:p>
          </p:txBody>
        </p:sp>
        <p:pic>
          <p:nvPicPr>
            <p:cNvPr id="34" name="Picture 84"/>
            <p:cNvPicPr>
              <a:picLocks noChangeAspect="1" noChangeArrowheads="1"/>
            </p:cNvPicPr>
            <p:nvPr/>
          </p:nvPicPr>
          <p:blipFill>
            <a:blip r:embed="rId4" cstate="print"/>
            <a:srcRect/>
            <a:stretch>
              <a:fillRect/>
            </a:stretch>
          </p:blipFill>
          <p:spPr bwMode="auto">
            <a:xfrm>
              <a:off x="4088" y="1521"/>
              <a:ext cx="153" cy="24"/>
            </a:xfrm>
            <a:prstGeom prst="rect">
              <a:avLst/>
            </a:prstGeom>
            <a:noFill/>
            <a:ln w="9525">
              <a:noFill/>
              <a:miter lim="800000"/>
              <a:headEnd/>
              <a:tailEnd/>
            </a:ln>
          </p:spPr>
        </p:pic>
        <p:pic>
          <p:nvPicPr>
            <p:cNvPr id="35" name="Picture 85"/>
            <p:cNvPicPr>
              <a:picLocks noChangeAspect="1" noChangeArrowheads="1"/>
            </p:cNvPicPr>
            <p:nvPr/>
          </p:nvPicPr>
          <p:blipFill>
            <a:blip r:embed="rId5" cstate="print"/>
            <a:srcRect/>
            <a:stretch>
              <a:fillRect/>
            </a:stretch>
          </p:blipFill>
          <p:spPr bwMode="auto">
            <a:xfrm>
              <a:off x="4088" y="1521"/>
              <a:ext cx="153" cy="24"/>
            </a:xfrm>
            <a:prstGeom prst="rect">
              <a:avLst/>
            </a:prstGeom>
            <a:noFill/>
            <a:ln w="9525">
              <a:noFill/>
              <a:miter lim="800000"/>
              <a:headEnd/>
              <a:tailEnd/>
            </a:ln>
          </p:spPr>
        </p:pic>
        <p:sp>
          <p:nvSpPr>
            <p:cNvPr id="36" name="Rectangle 86"/>
            <p:cNvSpPr>
              <a:spLocks noChangeArrowheads="1"/>
            </p:cNvSpPr>
            <p:nvPr/>
          </p:nvSpPr>
          <p:spPr bwMode="auto">
            <a:xfrm>
              <a:off x="4106" y="1502"/>
              <a:ext cx="135" cy="37"/>
            </a:xfrm>
            <a:prstGeom prst="rect">
              <a:avLst/>
            </a:prstGeom>
            <a:solidFill>
              <a:srgbClr val="333333"/>
            </a:solidFill>
            <a:ln w="9525">
              <a:noFill/>
              <a:miter lim="800000"/>
              <a:headEnd/>
              <a:tailEnd/>
            </a:ln>
          </p:spPr>
          <p:txBody>
            <a:bodyPr/>
            <a:lstStyle/>
            <a:p>
              <a:endParaRPr lang="en-US" sz="1200"/>
            </a:p>
          </p:txBody>
        </p:sp>
        <p:sp>
          <p:nvSpPr>
            <p:cNvPr id="37" name="Freeform 87"/>
            <p:cNvSpPr>
              <a:spLocks/>
            </p:cNvSpPr>
            <p:nvPr/>
          </p:nvSpPr>
          <p:spPr bwMode="auto">
            <a:xfrm>
              <a:off x="4204" y="1509"/>
              <a:ext cx="49" cy="55"/>
            </a:xfrm>
            <a:custGeom>
              <a:avLst/>
              <a:gdLst>
                <a:gd name="T0" fmla="*/ 49 w 49"/>
                <a:gd name="T1" fmla="*/ 30 h 55"/>
                <a:gd name="T2" fmla="*/ 25 w 49"/>
                <a:gd name="T3" fmla="*/ 0 h 55"/>
                <a:gd name="T4" fmla="*/ 0 w 49"/>
                <a:gd name="T5" fmla="*/ 24 h 55"/>
                <a:gd name="T6" fmla="*/ 25 w 49"/>
                <a:gd name="T7" fmla="*/ 55 h 55"/>
                <a:gd name="T8" fmla="*/ 49 w 49"/>
                <a:gd name="T9" fmla="*/ 30 h 55"/>
                <a:gd name="T10" fmla="*/ 0 60000 65536"/>
                <a:gd name="T11" fmla="*/ 0 60000 65536"/>
                <a:gd name="T12" fmla="*/ 0 60000 65536"/>
                <a:gd name="T13" fmla="*/ 0 60000 65536"/>
                <a:gd name="T14" fmla="*/ 0 60000 65536"/>
                <a:gd name="T15" fmla="*/ 0 w 49"/>
                <a:gd name="T16" fmla="*/ 0 h 55"/>
                <a:gd name="T17" fmla="*/ 49 w 49"/>
                <a:gd name="T18" fmla="*/ 55 h 55"/>
              </a:gdLst>
              <a:ahLst/>
              <a:cxnLst>
                <a:cxn ang="T10">
                  <a:pos x="T0" y="T1"/>
                </a:cxn>
                <a:cxn ang="T11">
                  <a:pos x="T2" y="T3"/>
                </a:cxn>
                <a:cxn ang="T12">
                  <a:pos x="T4" y="T5"/>
                </a:cxn>
                <a:cxn ang="T13">
                  <a:pos x="T6" y="T7"/>
                </a:cxn>
                <a:cxn ang="T14">
                  <a:pos x="T8" y="T9"/>
                </a:cxn>
              </a:cxnLst>
              <a:rect l="T15" t="T16" r="T17" b="T18"/>
              <a:pathLst>
                <a:path w="49" h="55">
                  <a:moveTo>
                    <a:pt x="49" y="30"/>
                  </a:moveTo>
                  <a:lnTo>
                    <a:pt x="25" y="0"/>
                  </a:lnTo>
                  <a:lnTo>
                    <a:pt x="0" y="24"/>
                  </a:lnTo>
                  <a:lnTo>
                    <a:pt x="25" y="55"/>
                  </a:lnTo>
                  <a:lnTo>
                    <a:pt x="49" y="30"/>
                  </a:lnTo>
                  <a:close/>
                </a:path>
              </a:pathLst>
            </a:custGeom>
            <a:solidFill>
              <a:srgbClr val="333333"/>
            </a:solidFill>
            <a:ln w="9525">
              <a:noFill/>
              <a:round/>
              <a:headEnd/>
              <a:tailEnd/>
            </a:ln>
          </p:spPr>
          <p:txBody>
            <a:bodyPr/>
            <a:lstStyle/>
            <a:p>
              <a:endParaRPr lang="en-US" sz="1200"/>
            </a:p>
          </p:txBody>
        </p:sp>
        <p:sp>
          <p:nvSpPr>
            <p:cNvPr id="38" name="Freeform 88"/>
            <p:cNvSpPr>
              <a:spLocks/>
            </p:cNvSpPr>
            <p:nvPr/>
          </p:nvSpPr>
          <p:spPr bwMode="auto">
            <a:xfrm>
              <a:off x="4241" y="1502"/>
              <a:ext cx="49" cy="37"/>
            </a:xfrm>
            <a:custGeom>
              <a:avLst/>
              <a:gdLst>
                <a:gd name="T0" fmla="*/ 0 w 49"/>
                <a:gd name="T1" fmla="*/ 0 h 37"/>
                <a:gd name="T2" fmla="*/ 12 w 49"/>
                <a:gd name="T3" fmla="*/ 37 h 37"/>
                <a:gd name="T4" fmla="*/ 49 w 49"/>
                <a:gd name="T5" fmla="*/ 0 h 37"/>
                <a:gd name="T6" fmla="*/ 0 w 49"/>
                <a:gd name="T7" fmla="*/ 0 h 37"/>
                <a:gd name="T8" fmla="*/ 0 60000 65536"/>
                <a:gd name="T9" fmla="*/ 0 60000 65536"/>
                <a:gd name="T10" fmla="*/ 0 60000 65536"/>
                <a:gd name="T11" fmla="*/ 0 60000 65536"/>
                <a:gd name="T12" fmla="*/ 0 w 49"/>
                <a:gd name="T13" fmla="*/ 0 h 37"/>
                <a:gd name="T14" fmla="*/ 49 w 49"/>
                <a:gd name="T15" fmla="*/ 37 h 37"/>
              </a:gdLst>
              <a:ahLst/>
              <a:cxnLst>
                <a:cxn ang="T8">
                  <a:pos x="T0" y="T1"/>
                </a:cxn>
                <a:cxn ang="T9">
                  <a:pos x="T2" y="T3"/>
                </a:cxn>
                <a:cxn ang="T10">
                  <a:pos x="T4" y="T5"/>
                </a:cxn>
                <a:cxn ang="T11">
                  <a:pos x="T6" y="T7"/>
                </a:cxn>
              </a:cxnLst>
              <a:rect l="T12" t="T13" r="T14" b="T15"/>
              <a:pathLst>
                <a:path w="49" h="37">
                  <a:moveTo>
                    <a:pt x="0" y="0"/>
                  </a:moveTo>
                  <a:lnTo>
                    <a:pt x="12" y="37"/>
                  </a:lnTo>
                  <a:lnTo>
                    <a:pt x="49" y="0"/>
                  </a:lnTo>
                  <a:lnTo>
                    <a:pt x="0" y="0"/>
                  </a:lnTo>
                  <a:close/>
                </a:path>
              </a:pathLst>
            </a:custGeom>
            <a:solidFill>
              <a:srgbClr val="333333"/>
            </a:solidFill>
            <a:ln w="9525">
              <a:noFill/>
              <a:round/>
              <a:headEnd/>
              <a:tailEnd/>
            </a:ln>
          </p:spPr>
          <p:txBody>
            <a:bodyPr/>
            <a:lstStyle/>
            <a:p>
              <a:endParaRPr lang="en-US" sz="1200"/>
            </a:p>
          </p:txBody>
        </p:sp>
        <p:sp>
          <p:nvSpPr>
            <p:cNvPr id="39" name="Freeform 89"/>
            <p:cNvSpPr>
              <a:spLocks/>
            </p:cNvSpPr>
            <p:nvPr/>
          </p:nvSpPr>
          <p:spPr bwMode="auto">
            <a:xfrm>
              <a:off x="4229" y="1502"/>
              <a:ext cx="24" cy="37"/>
            </a:xfrm>
            <a:custGeom>
              <a:avLst/>
              <a:gdLst>
                <a:gd name="T0" fmla="*/ 12 w 24"/>
                <a:gd name="T1" fmla="*/ 0 h 37"/>
                <a:gd name="T2" fmla="*/ 24 w 24"/>
                <a:gd name="T3" fmla="*/ 37 h 37"/>
                <a:gd name="T4" fmla="*/ 12 w 24"/>
                <a:gd name="T5" fmla="*/ 37 h 37"/>
                <a:gd name="T6" fmla="*/ 0 w 24"/>
                <a:gd name="T7" fmla="*/ 7 h 37"/>
                <a:gd name="T8" fmla="*/ 12 w 24"/>
                <a:gd name="T9" fmla="*/ 0 h 37"/>
                <a:gd name="T10" fmla="*/ 0 60000 65536"/>
                <a:gd name="T11" fmla="*/ 0 60000 65536"/>
                <a:gd name="T12" fmla="*/ 0 60000 65536"/>
                <a:gd name="T13" fmla="*/ 0 60000 65536"/>
                <a:gd name="T14" fmla="*/ 0 60000 65536"/>
                <a:gd name="T15" fmla="*/ 0 w 24"/>
                <a:gd name="T16" fmla="*/ 0 h 37"/>
                <a:gd name="T17" fmla="*/ 24 w 24"/>
                <a:gd name="T18" fmla="*/ 37 h 37"/>
              </a:gdLst>
              <a:ahLst/>
              <a:cxnLst>
                <a:cxn ang="T10">
                  <a:pos x="T0" y="T1"/>
                </a:cxn>
                <a:cxn ang="T11">
                  <a:pos x="T2" y="T3"/>
                </a:cxn>
                <a:cxn ang="T12">
                  <a:pos x="T4" y="T5"/>
                </a:cxn>
                <a:cxn ang="T13">
                  <a:pos x="T6" y="T7"/>
                </a:cxn>
                <a:cxn ang="T14">
                  <a:pos x="T8" y="T9"/>
                </a:cxn>
              </a:cxnLst>
              <a:rect l="T15" t="T16" r="T17" b="T18"/>
              <a:pathLst>
                <a:path w="24" h="37">
                  <a:moveTo>
                    <a:pt x="12" y="0"/>
                  </a:moveTo>
                  <a:lnTo>
                    <a:pt x="24" y="37"/>
                  </a:lnTo>
                  <a:lnTo>
                    <a:pt x="12" y="37"/>
                  </a:lnTo>
                  <a:lnTo>
                    <a:pt x="0" y="7"/>
                  </a:lnTo>
                  <a:lnTo>
                    <a:pt x="12" y="0"/>
                  </a:lnTo>
                  <a:close/>
                </a:path>
              </a:pathLst>
            </a:custGeom>
            <a:solidFill>
              <a:srgbClr val="333333"/>
            </a:solidFill>
            <a:ln w="9525">
              <a:noFill/>
              <a:round/>
              <a:headEnd/>
              <a:tailEnd/>
            </a:ln>
          </p:spPr>
          <p:txBody>
            <a:bodyPr/>
            <a:lstStyle/>
            <a:p>
              <a:endParaRPr lang="en-US" sz="1200"/>
            </a:p>
          </p:txBody>
        </p:sp>
        <p:sp>
          <p:nvSpPr>
            <p:cNvPr id="40" name="Rectangle 90"/>
            <p:cNvSpPr>
              <a:spLocks noChangeArrowheads="1"/>
            </p:cNvSpPr>
            <p:nvPr/>
          </p:nvSpPr>
          <p:spPr bwMode="auto">
            <a:xfrm>
              <a:off x="4075" y="1527"/>
              <a:ext cx="142" cy="37"/>
            </a:xfrm>
            <a:prstGeom prst="rect">
              <a:avLst/>
            </a:prstGeom>
            <a:solidFill>
              <a:srgbClr val="333333"/>
            </a:solidFill>
            <a:ln w="9525">
              <a:noFill/>
              <a:miter lim="800000"/>
              <a:headEnd/>
              <a:tailEnd/>
            </a:ln>
          </p:spPr>
          <p:txBody>
            <a:bodyPr/>
            <a:lstStyle/>
            <a:p>
              <a:endParaRPr lang="en-US" sz="1200"/>
            </a:p>
          </p:txBody>
        </p:sp>
        <p:sp>
          <p:nvSpPr>
            <p:cNvPr id="41" name="Freeform 91"/>
            <p:cNvSpPr>
              <a:spLocks/>
            </p:cNvSpPr>
            <p:nvPr/>
          </p:nvSpPr>
          <p:spPr bwMode="auto">
            <a:xfrm>
              <a:off x="4204" y="1527"/>
              <a:ext cx="25" cy="37"/>
            </a:xfrm>
            <a:custGeom>
              <a:avLst/>
              <a:gdLst>
                <a:gd name="T0" fmla="*/ 25 w 25"/>
                <a:gd name="T1" fmla="*/ 37 h 37"/>
                <a:gd name="T2" fmla="*/ 13 w 25"/>
                <a:gd name="T3" fmla="*/ 37 h 37"/>
                <a:gd name="T4" fmla="*/ 0 w 25"/>
                <a:gd name="T5" fmla="*/ 6 h 37"/>
                <a:gd name="T6" fmla="*/ 13 w 25"/>
                <a:gd name="T7" fmla="*/ 0 h 37"/>
                <a:gd name="T8" fmla="*/ 25 w 25"/>
                <a:gd name="T9" fmla="*/ 37 h 37"/>
                <a:gd name="T10" fmla="*/ 0 60000 65536"/>
                <a:gd name="T11" fmla="*/ 0 60000 65536"/>
                <a:gd name="T12" fmla="*/ 0 60000 65536"/>
                <a:gd name="T13" fmla="*/ 0 60000 65536"/>
                <a:gd name="T14" fmla="*/ 0 60000 65536"/>
                <a:gd name="T15" fmla="*/ 0 w 25"/>
                <a:gd name="T16" fmla="*/ 0 h 37"/>
                <a:gd name="T17" fmla="*/ 25 w 25"/>
                <a:gd name="T18" fmla="*/ 37 h 37"/>
              </a:gdLst>
              <a:ahLst/>
              <a:cxnLst>
                <a:cxn ang="T10">
                  <a:pos x="T0" y="T1"/>
                </a:cxn>
                <a:cxn ang="T11">
                  <a:pos x="T2" y="T3"/>
                </a:cxn>
                <a:cxn ang="T12">
                  <a:pos x="T4" y="T5"/>
                </a:cxn>
                <a:cxn ang="T13">
                  <a:pos x="T6" y="T7"/>
                </a:cxn>
                <a:cxn ang="T14">
                  <a:pos x="T8" y="T9"/>
                </a:cxn>
              </a:cxnLst>
              <a:rect l="T15" t="T16" r="T17" b="T18"/>
              <a:pathLst>
                <a:path w="25" h="37">
                  <a:moveTo>
                    <a:pt x="25" y="37"/>
                  </a:moveTo>
                  <a:lnTo>
                    <a:pt x="13" y="37"/>
                  </a:lnTo>
                  <a:lnTo>
                    <a:pt x="0" y="6"/>
                  </a:lnTo>
                  <a:lnTo>
                    <a:pt x="13" y="0"/>
                  </a:lnTo>
                  <a:lnTo>
                    <a:pt x="25" y="37"/>
                  </a:lnTo>
                  <a:close/>
                </a:path>
              </a:pathLst>
            </a:custGeom>
            <a:solidFill>
              <a:srgbClr val="333333"/>
            </a:solidFill>
            <a:ln w="9525">
              <a:noFill/>
              <a:round/>
              <a:headEnd/>
              <a:tailEnd/>
            </a:ln>
          </p:spPr>
          <p:txBody>
            <a:bodyPr/>
            <a:lstStyle/>
            <a:p>
              <a:endParaRPr lang="en-US" sz="1200"/>
            </a:p>
          </p:txBody>
        </p:sp>
        <p:sp>
          <p:nvSpPr>
            <p:cNvPr id="42" name="Freeform 92"/>
            <p:cNvSpPr>
              <a:spLocks/>
            </p:cNvSpPr>
            <p:nvPr/>
          </p:nvSpPr>
          <p:spPr bwMode="auto">
            <a:xfrm>
              <a:off x="4063" y="1509"/>
              <a:ext cx="49" cy="55"/>
            </a:xfrm>
            <a:custGeom>
              <a:avLst/>
              <a:gdLst>
                <a:gd name="T0" fmla="*/ 0 w 49"/>
                <a:gd name="T1" fmla="*/ 24 h 55"/>
                <a:gd name="T2" fmla="*/ 19 w 49"/>
                <a:gd name="T3" fmla="*/ 55 h 55"/>
                <a:gd name="T4" fmla="*/ 49 w 49"/>
                <a:gd name="T5" fmla="*/ 30 h 55"/>
                <a:gd name="T6" fmla="*/ 31 w 49"/>
                <a:gd name="T7" fmla="*/ 0 h 55"/>
                <a:gd name="T8" fmla="*/ 0 w 49"/>
                <a:gd name="T9" fmla="*/ 24 h 55"/>
                <a:gd name="T10" fmla="*/ 0 60000 65536"/>
                <a:gd name="T11" fmla="*/ 0 60000 65536"/>
                <a:gd name="T12" fmla="*/ 0 60000 65536"/>
                <a:gd name="T13" fmla="*/ 0 60000 65536"/>
                <a:gd name="T14" fmla="*/ 0 60000 65536"/>
                <a:gd name="T15" fmla="*/ 0 w 49"/>
                <a:gd name="T16" fmla="*/ 0 h 55"/>
                <a:gd name="T17" fmla="*/ 49 w 49"/>
                <a:gd name="T18" fmla="*/ 55 h 55"/>
              </a:gdLst>
              <a:ahLst/>
              <a:cxnLst>
                <a:cxn ang="T10">
                  <a:pos x="T0" y="T1"/>
                </a:cxn>
                <a:cxn ang="T11">
                  <a:pos x="T2" y="T3"/>
                </a:cxn>
                <a:cxn ang="T12">
                  <a:pos x="T4" y="T5"/>
                </a:cxn>
                <a:cxn ang="T13">
                  <a:pos x="T6" y="T7"/>
                </a:cxn>
                <a:cxn ang="T14">
                  <a:pos x="T8" y="T9"/>
                </a:cxn>
              </a:cxnLst>
              <a:rect l="T15" t="T16" r="T17" b="T18"/>
              <a:pathLst>
                <a:path w="49" h="55">
                  <a:moveTo>
                    <a:pt x="0" y="24"/>
                  </a:moveTo>
                  <a:lnTo>
                    <a:pt x="19" y="55"/>
                  </a:lnTo>
                  <a:lnTo>
                    <a:pt x="49" y="30"/>
                  </a:lnTo>
                  <a:lnTo>
                    <a:pt x="31" y="0"/>
                  </a:lnTo>
                  <a:lnTo>
                    <a:pt x="0" y="24"/>
                  </a:lnTo>
                  <a:close/>
                </a:path>
              </a:pathLst>
            </a:custGeom>
            <a:solidFill>
              <a:srgbClr val="333333"/>
            </a:solidFill>
            <a:ln w="9525">
              <a:noFill/>
              <a:round/>
              <a:headEnd/>
              <a:tailEnd/>
            </a:ln>
          </p:spPr>
          <p:txBody>
            <a:bodyPr/>
            <a:lstStyle/>
            <a:p>
              <a:endParaRPr lang="en-US" sz="1200"/>
            </a:p>
          </p:txBody>
        </p:sp>
        <p:sp>
          <p:nvSpPr>
            <p:cNvPr id="43" name="Freeform 93"/>
            <p:cNvSpPr>
              <a:spLocks/>
            </p:cNvSpPr>
            <p:nvPr/>
          </p:nvSpPr>
          <p:spPr bwMode="auto">
            <a:xfrm>
              <a:off x="4026" y="1533"/>
              <a:ext cx="49" cy="31"/>
            </a:xfrm>
            <a:custGeom>
              <a:avLst/>
              <a:gdLst>
                <a:gd name="T0" fmla="*/ 49 w 49"/>
                <a:gd name="T1" fmla="*/ 31 h 31"/>
                <a:gd name="T2" fmla="*/ 37 w 49"/>
                <a:gd name="T3" fmla="*/ 0 h 31"/>
                <a:gd name="T4" fmla="*/ 0 w 49"/>
                <a:gd name="T5" fmla="*/ 31 h 31"/>
                <a:gd name="T6" fmla="*/ 49 w 49"/>
                <a:gd name="T7" fmla="*/ 31 h 31"/>
                <a:gd name="T8" fmla="*/ 0 60000 65536"/>
                <a:gd name="T9" fmla="*/ 0 60000 65536"/>
                <a:gd name="T10" fmla="*/ 0 60000 65536"/>
                <a:gd name="T11" fmla="*/ 0 60000 65536"/>
                <a:gd name="T12" fmla="*/ 0 w 49"/>
                <a:gd name="T13" fmla="*/ 0 h 31"/>
                <a:gd name="T14" fmla="*/ 49 w 49"/>
                <a:gd name="T15" fmla="*/ 31 h 31"/>
              </a:gdLst>
              <a:ahLst/>
              <a:cxnLst>
                <a:cxn ang="T8">
                  <a:pos x="T0" y="T1"/>
                </a:cxn>
                <a:cxn ang="T9">
                  <a:pos x="T2" y="T3"/>
                </a:cxn>
                <a:cxn ang="T10">
                  <a:pos x="T4" y="T5"/>
                </a:cxn>
                <a:cxn ang="T11">
                  <a:pos x="T6" y="T7"/>
                </a:cxn>
              </a:cxnLst>
              <a:rect l="T12" t="T13" r="T14" b="T15"/>
              <a:pathLst>
                <a:path w="49" h="31">
                  <a:moveTo>
                    <a:pt x="49" y="31"/>
                  </a:moveTo>
                  <a:lnTo>
                    <a:pt x="37" y="0"/>
                  </a:lnTo>
                  <a:lnTo>
                    <a:pt x="0" y="31"/>
                  </a:lnTo>
                  <a:lnTo>
                    <a:pt x="49" y="31"/>
                  </a:lnTo>
                  <a:close/>
                </a:path>
              </a:pathLst>
            </a:custGeom>
            <a:solidFill>
              <a:srgbClr val="333333"/>
            </a:solidFill>
            <a:ln w="9525">
              <a:noFill/>
              <a:round/>
              <a:headEnd/>
              <a:tailEnd/>
            </a:ln>
          </p:spPr>
          <p:txBody>
            <a:bodyPr/>
            <a:lstStyle/>
            <a:p>
              <a:endParaRPr lang="en-US" sz="1200"/>
            </a:p>
          </p:txBody>
        </p:sp>
        <p:sp>
          <p:nvSpPr>
            <p:cNvPr id="44" name="Freeform 94"/>
            <p:cNvSpPr>
              <a:spLocks/>
            </p:cNvSpPr>
            <p:nvPr/>
          </p:nvSpPr>
          <p:spPr bwMode="auto">
            <a:xfrm>
              <a:off x="4063" y="1527"/>
              <a:ext cx="12" cy="37"/>
            </a:xfrm>
            <a:custGeom>
              <a:avLst/>
              <a:gdLst>
                <a:gd name="T0" fmla="*/ 12 w 12"/>
                <a:gd name="T1" fmla="*/ 37 h 37"/>
                <a:gd name="T2" fmla="*/ 0 w 12"/>
                <a:gd name="T3" fmla="*/ 6 h 37"/>
                <a:gd name="T4" fmla="*/ 12 w 12"/>
                <a:gd name="T5" fmla="*/ 0 h 37"/>
                <a:gd name="T6" fmla="*/ 12 w 12"/>
                <a:gd name="T7" fmla="*/ 37 h 37"/>
                <a:gd name="T8" fmla="*/ 0 60000 65536"/>
                <a:gd name="T9" fmla="*/ 0 60000 65536"/>
                <a:gd name="T10" fmla="*/ 0 60000 65536"/>
                <a:gd name="T11" fmla="*/ 0 60000 65536"/>
                <a:gd name="T12" fmla="*/ 0 w 12"/>
                <a:gd name="T13" fmla="*/ 0 h 37"/>
                <a:gd name="T14" fmla="*/ 12 w 12"/>
                <a:gd name="T15" fmla="*/ 37 h 37"/>
              </a:gdLst>
              <a:ahLst/>
              <a:cxnLst>
                <a:cxn ang="T8">
                  <a:pos x="T0" y="T1"/>
                </a:cxn>
                <a:cxn ang="T9">
                  <a:pos x="T2" y="T3"/>
                </a:cxn>
                <a:cxn ang="T10">
                  <a:pos x="T4" y="T5"/>
                </a:cxn>
                <a:cxn ang="T11">
                  <a:pos x="T6" y="T7"/>
                </a:cxn>
              </a:cxnLst>
              <a:rect l="T12" t="T13" r="T14" b="T15"/>
              <a:pathLst>
                <a:path w="12" h="37">
                  <a:moveTo>
                    <a:pt x="12" y="37"/>
                  </a:moveTo>
                  <a:lnTo>
                    <a:pt x="0" y="6"/>
                  </a:lnTo>
                  <a:lnTo>
                    <a:pt x="12" y="0"/>
                  </a:lnTo>
                  <a:lnTo>
                    <a:pt x="12" y="37"/>
                  </a:lnTo>
                  <a:close/>
                </a:path>
              </a:pathLst>
            </a:custGeom>
            <a:solidFill>
              <a:srgbClr val="333333"/>
            </a:solidFill>
            <a:ln w="9525">
              <a:noFill/>
              <a:round/>
              <a:headEnd/>
              <a:tailEnd/>
            </a:ln>
          </p:spPr>
          <p:txBody>
            <a:bodyPr/>
            <a:lstStyle/>
            <a:p>
              <a:endParaRPr lang="en-US" sz="1200"/>
            </a:p>
          </p:txBody>
        </p:sp>
        <p:sp>
          <p:nvSpPr>
            <p:cNvPr id="45" name="Freeform 95"/>
            <p:cNvSpPr>
              <a:spLocks/>
            </p:cNvSpPr>
            <p:nvPr/>
          </p:nvSpPr>
          <p:spPr bwMode="auto">
            <a:xfrm>
              <a:off x="4094" y="1502"/>
              <a:ext cx="12" cy="7"/>
            </a:xfrm>
            <a:custGeom>
              <a:avLst/>
              <a:gdLst>
                <a:gd name="T0" fmla="*/ 0 w 12"/>
                <a:gd name="T1" fmla="*/ 7 h 7"/>
                <a:gd name="T2" fmla="*/ 12 w 12"/>
                <a:gd name="T3" fmla="*/ 0 h 7"/>
                <a:gd name="T4" fmla="*/ 6 w 12"/>
                <a:gd name="T5" fmla="*/ 0 h 7"/>
                <a:gd name="T6" fmla="*/ 0 w 12"/>
                <a:gd name="T7" fmla="*/ 7 h 7"/>
                <a:gd name="T8" fmla="*/ 0 60000 65536"/>
                <a:gd name="T9" fmla="*/ 0 60000 65536"/>
                <a:gd name="T10" fmla="*/ 0 60000 65536"/>
                <a:gd name="T11" fmla="*/ 0 60000 65536"/>
                <a:gd name="T12" fmla="*/ 0 w 12"/>
                <a:gd name="T13" fmla="*/ 0 h 7"/>
                <a:gd name="T14" fmla="*/ 12 w 12"/>
                <a:gd name="T15" fmla="*/ 7 h 7"/>
              </a:gdLst>
              <a:ahLst/>
              <a:cxnLst>
                <a:cxn ang="T8">
                  <a:pos x="T0" y="T1"/>
                </a:cxn>
                <a:cxn ang="T9">
                  <a:pos x="T2" y="T3"/>
                </a:cxn>
                <a:cxn ang="T10">
                  <a:pos x="T4" y="T5"/>
                </a:cxn>
                <a:cxn ang="T11">
                  <a:pos x="T6" y="T7"/>
                </a:cxn>
              </a:cxnLst>
              <a:rect l="T12" t="T13" r="T14" b="T15"/>
              <a:pathLst>
                <a:path w="12" h="7">
                  <a:moveTo>
                    <a:pt x="0" y="7"/>
                  </a:moveTo>
                  <a:lnTo>
                    <a:pt x="12" y="0"/>
                  </a:lnTo>
                  <a:lnTo>
                    <a:pt x="6" y="0"/>
                  </a:lnTo>
                  <a:lnTo>
                    <a:pt x="0" y="7"/>
                  </a:lnTo>
                  <a:close/>
                </a:path>
              </a:pathLst>
            </a:custGeom>
            <a:solidFill>
              <a:srgbClr val="333333"/>
            </a:solidFill>
            <a:ln w="9525">
              <a:noFill/>
              <a:round/>
              <a:headEnd/>
              <a:tailEnd/>
            </a:ln>
          </p:spPr>
          <p:txBody>
            <a:bodyPr/>
            <a:lstStyle/>
            <a:p>
              <a:endParaRPr lang="en-US" sz="1200"/>
            </a:p>
          </p:txBody>
        </p:sp>
        <p:sp>
          <p:nvSpPr>
            <p:cNvPr id="46" name="Freeform 96"/>
            <p:cNvSpPr>
              <a:spLocks/>
            </p:cNvSpPr>
            <p:nvPr/>
          </p:nvSpPr>
          <p:spPr bwMode="auto">
            <a:xfrm>
              <a:off x="4094" y="1502"/>
              <a:ext cx="18" cy="37"/>
            </a:xfrm>
            <a:custGeom>
              <a:avLst/>
              <a:gdLst>
                <a:gd name="T0" fmla="*/ 0 w 18"/>
                <a:gd name="T1" fmla="*/ 7 h 37"/>
                <a:gd name="T2" fmla="*/ 12 w 18"/>
                <a:gd name="T3" fmla="*/ 0 h 37"/>
                <a:gd name="T4" fmla="*/ 18 w 18"/>
                <a:gd name="T5" fmla="*/ 37 h 37"/>
                <a:gd name="T6" fmla="*/ 12 w 18"/>
                <a:gd name="T7" fmla="*/ 37 h 37"/>
                <a:gd name="T8" fmla="*/ 0 w 18"/>
                <a:gd name="T9" fmla="*/ 7 h 37"/>
                <a:gd name="T10" fmla="*/ 0 60000 65536"/>
                <a:gd name="T11" fmla="*/ 0 60000 65536"/>
                <a:gd name="T12" fmla="*/ 0 60000 65536"/>
                <a:gd name="T13" fmla="*/ 0 60000 65536"/>
                <a:gd name="T14" fmla="*/ 0 60000 65536"/>
                <a:gd name="T15" fmla="*/ 0 w 18"/>
                <a:gd name="T16" fmla="*/ 0 h 37"/>
                <a:gd name="T17" fmla="*/ 18 w 18"/>
                <a:gd name="T18" fmla="*/ 37 h 37"/>
              </a:gdLst>
              <a:ahLst/>
              <a:cxnLst>
                <a:cxn ang="T10">
                  <a:pos x="T0" y="T1"/>
                </a:cxn>
                <a:cxn ang="T11">
                  <a:pos x="T2" y="T3"/>
                </a:cxn>
                <a:cxn ang="T12">
                  <a:pos x="T4" y="T5"/>
                </a:cxn>
                <a:cxn ang="T13">
                  <a:pos x="T6" y="T7"/>
                </a:cxn>
                <a:cxn ang="T14">
                  <a:pos x="T8" y="T9"/>
                </a:cxn>
              </a:cxnLst>
              <a:rect l="T15" t="T16" r="T17" b="T18"/>
              <a:pathLst>
                <a:path w="18" h="37">
                  <a:moveTo>
                    <a:pt x="0" y="7"/>
                  </a:moveTo>
                  <a:lnTo>
                    <a:pt x="12" y="0"/>
                  </a:lnTo>
                  <a:lnTo>
                    <a:pt x="18" y="37"/>
                  </a:lnTo>
                  <a:lnTo>
                    <a:pt x="12" y="37"/>
                  </a:lnTo>
                  <a:lnTo>
                    <a:pt x="0" y="7"/>
                  </a:lnTo>
                  <a:close/>
                </a:path>
              </a:pathLst>
            </a:custGeom>
            <a:solidFill>
              <a:srgbClr val="333333"/>
            </a:solidFill>
            <a:ln w="9525">
              <a:noFill/>
              <a:round/>
              <a:headEnd/>
              <a:tailEnd/>
            </a:ln>
          </p:spPr>
          <p:txBody>
            <a:bodyPr/>
            <a:lstStyle/>
            <a:p>
              <a:endParaRPr lang="en-US" sz="1200"/>
            </a:p>
          </p:txBody>
        </p:sp>
        <p:pic>
          <p:nvPicPr>
            <p:cNvPr id="47" name="Picture 97"/>
            <p:cNvPicPr>
              <a:picLocks noChangeAspect="1" noChangeArrowheads="1"/>
            </p:cNvPicPr>
            <p:nvPr/>
          </p:nvPicPr>
          <p:blipFill>
            <a:blip r:embed="rId4" cstate="print"/>
            <a:srcRect/>
            <a:stretch>
              <a:fillRect/>
            </a:stretch>
          </p:blipFill>
          <p:spPr bwMode="auto">
            <a:xfrm>
              <a:off x="3977" y="1631"/>
              <a:ext cx="154" cy="25"/>
            </a:xfrm>
            <a:prstGeom prst="rect">
              <a:avLst/>
            </a:prstGeom>
            <a:noFill/>
            <a:ln w="9525">
              <a:noFill/>
              <a:miter lim="800000"/>
              <a:headEnd/>
              <a:tailEnd/>
            </a:ln>
          </p:spPr>
        </p:pic>
        <p:pic>
          <p:nvPicPr>
            <p:cNvPr id="48" name="Picture 98"/>
            <p:cNvPicPr>
              <a:picLocks noChangeAspect="1" noChangeArrowheads="1"/>
            </p:cNvPicPr>
            <p:nvPr/>
          </p:nvPicPr>
          <p:blipFill>
            <a:blip r:embed="rId5" cstate="print"/>
            <a:srcRect/>
            <a:stretch>
              <a:fillRect/>
            </a:stretch>
          </p:blipFill>
          <p:spPr bwMode="auto">
            <a:xfrm>
              <a:off x="3977" y="1631"/>
              <a:ext cx="154" cy="25"/>
            </a:xfrm>
            <a:prstGeom prst="rect">
              <a:avLst/>
            </a:prstGeom>
            <a:noFill/>
            <a:ln w="9525">
              <a:noFill/>
              <a:miter lim="800000"/>
              <a:headEnd/>
              <a:tailEnd/>
            </a:ln>
          </p:spPr>
        </p:pic>
        <p:sp>
          <p:nvSpPr>
            <p:cNvPr id="49" name="Rectangle 99"/>
            <p:cNvSpPr>
              <a:spLocks noChangeArrowheads="1"/>
            </p:cNvSpPr>
            <p:nvPr/>
          </p:nvSpPr>
          <p:spPr bwMode="auto">
            <a:xfrm>
              <a:off x="3996" y="1613"/>
              <a:ext cx="135" cy="37"/>
            </a:xfrm>
            <a:prstGeom prst="rect">
              <a:avLst/>
            </a:prstGeom>
            <a:solidFill>
              <a:srgbClr val="333333"/>
            </a:solidFill>
            <a:ln w="9525">
              <a:noFill/>
              <a:miter lim="800000"/>
              <a:headEnd/>
              <a:tailEnd/>
            </a:ln>
          </p:spPr>
          <p:txBody>
            <a:bodyPr/>
            <a:lstStyle/>
            <a:p>
              <a:endParaRPr lang="en-US" sz="1200"/>
            </a:p>
          </p:txBody>
        </p:sp>
        <p:sp>
          <p:nvSpPr>
            <p:cNvPr id="50" name="Freeform 100"/>
            <p:cNvSpPr>
              <a:spLocks/>
            </p:cNvSpPr>
            <p:nvPr/>
          </p:nvSpPr>
          <p:spPr bwMode="auto">
            <a:xfrm>
              <a:off x="4094" y="1619"/>
              <a:ext cx="49" cy="55"/>
            </a:xfrm>
            <a:custGeom>
              <a:avLst/>
              <a:gdLst>
                <a:gd name="T0" fmla="*/ 49 w 49"/>
                <a:gd name="T1" fmla="*/ 31 h 55"/>
                <a:gd name="T2" fmla="*/ 24 w 49"/>
                <a:gd name="T3" fmla="*/ 0 h 55"/>
                <a:gd name="T4" fmla="*/ 0 w 49"/>
                <a:gd name="T5" fmla="*/ 24 h 55"/>
                <a:gd name="T6" fmla="*/ 24 w 49"/>
                <a:gd name="T7" fmla="*/ 55 h 55"/>
                <a:gd name="T8" fmla="*/ 49 w 49"/>
                <a:gd name="T9" fmla="*/ 31 h 55"/>
                <a:gd name="T10" fmla="*/ 0 60000 65536"/>
                <a:gd name="T11" fmla="*/ 0 60000 65536"/>
                <a:gd name="T12" fmla="*/ 0 60000 65536"/>
                <a:gd name="T13" fmla="*/ 0 60000 65536"/>
                <a:gd name="T14" fmla="*/ 0 60000 65536"/>
                <a:gd name="T15" fmla="*/ 0 w 49"/>
                <a:gd name="T16" fmla="*/ 0 h 55"/>
                <a:gd name="T17" fmla="*/ 49 w 49"/>
                <a:gd name="T18" fmla="*/ 55 h 55"/>
              </a:gdLst>
              <a:ahLst/>
              <a:cxnLst>
                <a:cxn ang="T10">
                  <a:pos x="T0" y="T1"/>
                </a:cxn>
                <a:cxn ang="T11">
                  <a:pos x="T2" y="T3"/>
                </a:cxn>
                <a:cxn ang="T12">
                  <a:pos x="T4" y="T5"/>
                </a:cxn>
                <a:cxn ang="T13">
                  <a:pos x="T6" y="T7"/>
                </a:cxn>
                <a:cxn ang="T14">
                  <a:pos x="T8" y="T9"/>
                </a:cxn>
              </a:cxnLst>
              <a:rect l="T15" t="T16" r="T17" b="T18"/>
              <a:pathLst>
                <a:path w="49" h="55">
                  <a:moveTo>
                    <a:pt x="49" y="31"/>
                  </a:moveTo>
                  <a:lnTo>
                    <a:pt x="24" y="0"/>
                  </a:lnTo>
                  <a:lnTo>
                    <a:pt x="0" y="24"/>
                  </a:lnTo>
                  <a:lnTo>
                    <a:pt x="24" y="55"/>
                  </a:lnTo>
                  <a:lnTo>
                    <a:pt x="49" y="31"/>
                  </a:lnTo>
                  <a:close/>
                </a:path>
              </a:pathLst>
            </a:custGeom>
            <a:solidFill>
              <a:srgbClr val="333333"/>
            </a:solidFill>
            <a:ln w="9525">
              <a:noFill/>
              <a:round/>
              <a:headEnd/>
              <a:tailEnd/>
            </a:ln>
          </p:spPr>
          <p:txBody>
            <a:bodyPr/>
            <a:lstStyle/>
            <a:p>
              <a:endParaRPr lang="en-US" sz="1200"/>
            </a:p>
          </p:txBody>
        </p:sp>
        <p:sp>
          <p:nvSpPr>
            <p:cNvPr id="51" name="Freeform 101"/>
            <p:cNvSpPr>
              <a:spLocks/>
            </p:cNvSpPr>
            <p:nvPr/>
          </p:nvSpPr>
          <p:spPr bwMode="auto">
            <a:xfrm>
              <a:off x="4131" y="1613"/>
              <a:ext cx="49" cy="37"/>
            </a:xfrm>
            <a:custGeom>
              <a:avLst/>
              <a:gdLst>
                <a:gd name="T0" fmla="*/ 0 w 49"/>
                <a:gd name="T1" fmla="*/ 0 h 37"/>
                <a:gd name="T2" fmla="*/ 12 w 49"/>
                <a:gd name="T3" fmla="*/ 37 h 37"/>
                <a:gd name="T4" fmla="*/ 49 w 49"/>
                <a:gd name="T5" fmla="*/ 0 h 37"/>
                <a:gd name="T6" fmla="*/ 0 w 49"/>
                <a:gd name="T7" fmla="*/ 0 h 37"/>
                <a:gd name="T8" fmla="*/ 0 60000 65536"/>
                <a:gd name="T9" fmla="*/ 0 60000 65536"/>
                <a:gd name="T10" fmla="*/ 0 60000 65536"/>
                <a:gd name="T11" fmla="*/ 0 60000 65536"/>
                <a:gd name="T12" fmla="*/ 0 w 49"/>
                <a:gd name="T13" fmla="*/ 0 h 37"/>
                <a:gd name="T14" fmla="*/ 49 w 49"/>
                <a:gd name="T15" fmla="*/ 37 h 37"/>
              </a:gdLst>
              <a:ahLst/>
              <a:cxnLst>
                <a:cxn ang="T8">
                  <a:pos x="T0" y="T1"/>
                </a:cxn>
                <a:cxn ang="T9">
                  <a:pos x="T2" y="T3"/>
                </a:cxn>
                <a:cxn ang="T10">
                  <a:pos x="T4" y="T5"/>
                </a:cxn>
                <a:cxn ang="T11">
                  <a:pos x="T6" y="T7"/>
                </a:cxn>
              </a:cxnLst>
              <a:rect l="T12" t="T13" r="T14" b="T15"/>
              <a:pathLst>
                <a:path w="49" h="37">
                  <a:moveTo>
                    <a:pt x="0" y="0"/>
                  </a:moveTo>
                  <a:lnTo>
                    <a:pt x="12" y="37"/>
                  </a:lnTo>
                  <a:lnTo>
                    <a:pt x="49" y="0"/>
                  </a:lnTo>
                  <a:lnTo>
                    <a:pt x="0" y="0"/>
                  </a:lnTo>
                  <a:close/>
                </a:path>
              </a:pathLst>
            </a:custGeom>
            <a:solidFill>
              <a:srgbClr val="333333"/>
            </a:solidFill>
            <a:ln w="9525">
              <a:noFill/>
              <a:round/>
              <a:headEnd/>
              <a:tailEnd/>
            </a:ln>
          </p:spPr>
          <p:txBody>
            <a:bodyPr/>
            <a:lstStyle/>
            <a:p>
              <a:endParaRPr lang="en-US" sz="1200"/>
            </a:p>
          </p:txBody>
        </p:sp>
        <p:sp>
          <p:nvSpPr>
            <p:cNvPr id="52" name="Freeform 102"/>
            <p:cNvSpPr>
              <a:spLocks/>
            </p:cNvSpPr>
            <p:nvPr/>
          </p:nvSpPr>
          <p:spPr bwMode="auto">
            <a:xfrm>
              <a:off x="4118" y="1613"/>
              <a:ext cx="25" cy="37"/>
            </a:xfrm>
            <a:custGeom>
              <a:avLst/>
              <a:gdLst>
                <a:gd name="T0" fmla="*/ 13 w 25"/>
                <a:gd name="T1" fmla="*/ 0 h 37"/>
                <a:gd name="T2" fmla="*/ 25 w 25"/>
                <a:gd name="T3" fmla="*/ 37 h 37"/>
                <a:gd name="T4" fmla="*/ 13 w 25"/>
                <a:gd name="T5" fmla="*/ 37 h 37"/>
                <a:gd name="T6" fmla="*/ 0 w 25"/>
                <a:gd name="T7" fmla="*/ 6 h 37"/>
                <a:gd name="T8" fmla="*/ 13 w 25"/>
                <a:gd name="T9" fmla="*/ 0 h 37"/>
                <a:gd name="T10" fmla="*/ 0 60000 65536"/>
                <a:gd name="T11" fmla="*/ 0 60000 65536"/>
                <a:gd name="T12" fmla="*/ 0 60000 65536"/>
                <a:gd name="T13" fmla="*/ 0 60000 65536"/>
                <a:gd name="T14" fmla="*/ 0 60000 65536"/>
                <a:gd name="T15" fmla="*/ 0 w 25"/>
                <a:gd name="T16" fmla="*/ 0 h 37"/>
                <a:gd name="T17" fmla="*/ 25 w 25"/>
                <a:gd name="T18" fmla="*/ 37 h 37"/>
              </a:gdLst>
              <a:ahLst/>
              <a:cxnLst>
                <a:cxn ang="T10">
                  <a:pos x="T0" y="T1"/>
                </a:cxn>
                <a:cxn ang="T11">
                  <a:pos x="T2" y="T3"/>
                </a:cxn>
                <a:cxn ang="T12">
                  <a:pos x="T4" y="T5"/>
                </a:cxn>
                <a:cxn ang="T13">
                  <a:pos x="T6" y="T7"/>
                </a:cxn>
                <a:cxn ang="T14">
                  <a:pos x="T8" y="T9"/>
                </a:cxn>
              </a:cxnLst>
              <a:rect l="T15" t="T16" r="T17" b="T18"/>
              <a:pathLst>
                <a:path w="25" h="37">
                  <a:moveTo>
                    <a:pt x="13" y="0"/>
                  </a:moveTo>
                  <a:lnTo>
                    <a:pt x="25" y="37"/>
                  </a:lnTo>
                  <a:lnTo>
                    <a:pt x="13" y="37"/>
                  </a:lnTo>
                  <a:lnTo>
                    <a:pt x="0" y="6"/>
                  </a:lnTo>
                  <a:lnTo>
                    <a:pt x="13" y="0"/>
                  </a:lnTo>
                  <a:close/>
                </a:path>
              </a:pathLst>
            </a:custGeom>
            <a:solidFill>
              <a:srgbClr val="333333"/>
            </a:solidFill>
            <a:ln w="9525">
              <a:noFill/>
              <a:round/>
              <a:headEnd/>
              <a:tailEnd/>
            </a:ln>
          </p:spPr>
          <p:txBody>
            <a:bodyPr/>
            <a:lstStyle/>
            <a:p>
              <a:endParaRPr lang="en-US" sz="1200"/>
            </a:p>
          </p:txBody>
        </p:sp>
        <p:sp>
          <p:nvSpPr>
            <p:cNvPr id="53" name="Rectangle 103"/>
            <p:cNvSpPr>
              <a:spLocks noChangeArrowheads="1"/>
            </p:cNvSpPr>
            <p:nvPr/>
          </p:nvSpPr>
          <p:spPr bwMode="auto">
            <a:xfrm>
              <a:off x="3965" y="1637"/>
              <a:ext cx="141" cy="37"/>
            </a:xfrm>
            <a:prstGeom prst="rect">
              <a:avLst/>
            </a:prstGeom>
            <a:solidFill>
              <a:srgbClr val="333333"/>
            </a:solidFill>
            <a:ln w="9525">
              <a:noFill/>
              <a:miter lim="800000"/>
              <a:headEnd/>
              <a:tailEnd/>
            </a:ln>
          </p:spPr>
          <p:txBody>
            <a:bodyPr/>
            <a:lstStyle/>
            <a:p>
              <a:endParaRPr lang="en-US" sz="1200"/>
            </a:p>
          </p:txBody>
        </p:sp>
        <p:sp>
          <p:nvSpPr>
            <p:cNvPr id="54" name="Freeform 104"/>
            <p:cNvSpPr>
              <a:spLocks/>
            </p:cNvSpPr>
            <p:nvPr/>
          </p:nvSpPr>
          <p:spPr bwMode="auto">
            <a:xfrm>
              <a:off x="4094" y="1637"/>
              <a:ext cx="24" cy="37"/>
            </a:xfrm>
            <a:custGeom>
              <a:avLst/>
              <a:gdLst>
                <a:gd name="T0" fmla="*/ 24 w 24"/>
                <a:gd name="T1" fmla="*/ 37 h 37"/>
                <a:gd name="T2" fmla="*/ 12 w 24"/>
                <a:gd name="T3" fmla="*/ 37 h 37"/>
                <a:gd name="T4" fmla="*/ 0 w 24"/>
                <a:gd name="T5" fmla="*/ 6 h 37"/>
                <a:gd name="T6" fmla="*/ 12 w 24"/>
                <a:gd name="T7" fmla="*/ 0 h 37"/>
                <a:gd name="T8" fmla="*/ 24 w 24"/>
                <a:gd name="T9" fmla="*/ 37 h 37"/>
                <a:gd name="T10" fmla="*/ 0 60000 65536"/>
                <a:gd name="T11" fmla="*/ 0 60000 65536"/>
                <a:gd name="T12" fmla="*/ 0 60000 65536"/>
                <a:gd name="T13" fmla="*/ 0 60000 65536"/>
                <a:gd name="T14" fmla="*/ 0 60000 65536"/>
                <a:gd name="T15" fmla="*/ 0 w 24"/>
                <a:gd name="T16" fmla="*/ 0 h 37"/>
                <a:gd name="T17" fmla="*/ 24 w 24"/>
                <a:gd name="T18" fmla="*/ 37 h 37"/>
              </a:gdLst>
              <a:ahLst/>
              <a:cxnLst>
                <a:cxn ang="T10">
                  <a:pos x="T0" y="T1"/>
                </a:cxn>
                <a:cxn ang="T11">
                  <a:pos x="T2" y="T3"/>
                </a:cxn>
                <a:cxn ang="T12">
                  <a:pos x="T4" y="T5"/>
                </a:cxn>
                <a:cxn ang="T13">
                  <a:pos x="T6" y="T7"/>
                </a:cxn>
                <a:cxn ang="T14">
                  <a:pos x="T8" y="T9"/>
                </a:cxn>
              </a:cxnLst>
              <a:rect l="T15" t="T16" r="T17" b="T18"/>
              <a:pathLst>
                <a:path w="24" h="37">
                  <a:moveTo>
                    <a:pt x="24" y="37"/>
                  </a:moveTo>
                  <a:lnTo>
                    <a:pt x="12" y="37"/>
                  </a:lnTo>
                  <a:lnTo>
                    <a:pt x="0" y="6"/>
                  </a:lnTo>
                  <a:lnTo>
                    <a:pt x="12" y="0"/>
                  </a:lnTo>
                  <a:lnTo>
                    <a:pt x="24" y="37"/>
                  </a:lnTo>
                  <a:close/>
                </a:path>
              </a:pathLst>
            </a:custGeom>
            <a:solidFill>
              <a:srgbClr val="333333"/>
            </a:solidFill>
            <a:ln w="9525">
              <a:noFill/>
              <a:round/>
              <a:headEnd/>
              <a:tailEnd/>
            </a:ln>
          </p:spPr>
          <p:txBody>
            <a:bodyPr/>
            <a:lstStyle/>
            <a:p>
              <a:endParaRPr lang="en-US" sz="1200"/>
            </a:p>
          </p:txBody>
        </p:sp>
        <p:sp>
          <p:nvSpPr>
            <p:cNvPr id="55" name="Freeform 105"/>
            <p:cNvSpPr>
              <a:spLocks/>
            </p:cNvSpPr>
            <p:nvPr/>
          </p:nvSpPr>
          <p:spPr bwMode="auto">
            <a:xfrm>
              <a:off x="3953" y="1619"/>
              <a:ext cx="49" cy="55"/>
            </a:xfrm>
            <a:custGeom>
              <a:avLst/>
              <a:gdLst>
                <a:gd name="T0" fmla="*/ 0 w 49"/>
                <a:gd name="T1" fmla="*/ 24 h 55"/>
                <a:gd name="T2" fmla="*/ 18 w 49"/>
                <a:gd name="T3" fmla="*/ 55 h 55"/>
                <a:gd name="T4" fmla="*/ 49 w 49"/>
                <a:gd name="T5" fmla="*/ 31 h 55"/>
                <a:gd name="T6" fmla="*/ 30 w 49"/>
                <a:gd name="T7" fmla="*/ 0 h 55"/>
                <a:gd name="T8" fmla="*/ 0 w 49"/>
                <a:gd name="T9" fmla="*/ 24 h 55"/>
                <a:gd name="T10" fmla="*/ 0 60000 65536"/>
                <a:gd name="T11" fmla="*/ 0 60000 65536"/>
                <a:gd name="T12" fmla="*/ 0 60000 65536"/>
                <a:gd name="T13" fmla="*/ 0 60000 65536"/>
                <a:gd name="T14" fmla="*/ 0 60000 65536"/>
                <a:gd name="T15" fmla="*/ 0 w 49"/>
                <a:gd name="T16" fmla="*/ 0 h 55"/>
                <a:gd name="T17" fmla="*/ 49 w 49"/>
                <a:gd name="T18" fmla="*/ 55 h 55"/>
              </a:gdLst>
              <a:ahLst/>
              <a:cxnLst>
                <a:cxn ang="T10">
                  <a:pos x="T0" y="T1"/>
                </a:cxn>
                <a:cxn ang="T11">
                  <a:pos x="T2" y="T3"/>
                </a:cxn>
                <a:cxn ang="T12">
                  <a:pos x="T4" y="T5"/>
                </a:cxn>
                <a:cxn ang="T13">
                  <a:pos x="T6" y="T7"/>
                </a:cxn>
                <a:cxn ang="T14">
                  <a:pos x="T8" y="T9"/>
                </a:cxn>
              </a:cxnLst>
              <a:rect l="T15" t="T16" r="T17" b="T18"/>
              <a:pathLst>
                <a:path w="49" h="55">
                  <a:moveTo>
                    <a:pt x="0" y="24"/>
                  </a:moveTo>
                  <a:lnTo>
                    <a:pt x="18" y="55"/>
                  </a:lnTo>
                  <a:lnTo>
                    <a:pt x="49" y="31"/>
                  </a:lnTo>
                  <a:lnTo>
                    <a:pt x="30" y="0"/>
                  </a:lnTo>
                  <a:lnTo>
                    <a:pt x="0" y="24"/>
                  </a:lnTo>
                  <a:close/>
                </a:path>
              </a:pathLst>
            </a:custGeom>
            <a:solidFill>
              <a:srgbClr val="333333"/>
            </a:solidFill>
            <a:ln w="9525">
              <a:noFill/>
              <a:round/>
              <a:headEnd/>
              <a:tailEnd/>
            </a:ln>
          </p:spPr>
          <p:txBody>
            <a:bodyPr/>
            <a:lstStyle/>
            <a:p>
              <a:endParaRPr lang="en-US" sz="1200"/>
            </a:p>
          </p:txBody>
        </p:sp>
        <p:sp>
          <p:nvSpPr>
            <p:cNvPr id="56" name="Freeform 106"/>
            <p:cNvSpPr>
              <a:spLocks/>
            </p:cNvSpPr>
            <p:nvPr/>
          </p:nvSpPr>
          <p:spPr bwMode="auto">
            <a:xfrm>
              <a:off x="3916" y="1643"/>
              <a:ext cx="49" cy="31"/>
            </a:xfrm>
            <a:custGeom>
              <a:avLst/>
              <a:gdLst>
                <a:gd name="T0" fmla="*/ 49 w 49"/>
                <a:gd name="T1" fmla="*/ 31 h 31"/>
                <a:gd name="T2" fmla="*/ 37 w 49"/>
                <a:gd name="T3" fmla="*/ 0 h 31"/>
                <a:gd name="T4" fmla="*/ 0 w 49"/>
                <a:gd name="T5" fmla="*/ 31 h 31"/>
                <a:gd name="T6" fmla="*/ 49 w 49"/>
                <a:gd name="T7" fmla="*/ 31 h 31"/>
                <a:gd name="T8" fmla="*/ 0 60000 65536"/>
                <a:gd name="T9" fmla="*/ 0 60000 65536"/>
                <a:gd name="T10" fmla="*/ 0 60000 65536"/>
                <a:gd name="T11" fmla="*/ 0 60000 65536"/>
                <a:gd name="T12" fmla="*/ 0 w 49"/>
                <a:gd name="T13" fmla="*/ 0 h 31"/>
                <a:gd name="T14" fmla="*/ 49 w 49"/>
                <a:gd name="T15" fmla="*/ 31 h 31"/>
              </a:gdLst>
              <a:ahLst/>
              <a:cxnLst>
                <a:cxn ang="T8">
                  <a:pos x="T0" y="T1"/>
                </a:cxn>
                <a:cxn ang="T9">
                  <a:pos x="T2" y="T3"/>
                </a:cxn>
                <a:cxn ang="T10">
                  <a:pos x="T4" y="T5"/>
                </a:cxn>
                <a:cxn ang="T11">
                  <a:pos x="T6" y="T7"/>
                </a:cxn>
              </a:cxnLst>
              <a:rect l="T12" t="T13" r="T14" b="T15"/>
              <a:pathLst>
                <a:path w="49" h="31">
                  <a:moveTo>
                    <a:pt x="49" y="31"/>
                  </a:moveTo>
                  <a:lnTo>
                    <a:pt x="37" y="0"/>
                  </a:lnTo>
                  <a:lnTo>
                    <a:pt x="0" y="31"/>
                  </a:lnTo>
                  <a:lnTo>
                    <a:pt x="49" y="31"/>
                  </a:lnTo>
                  <a:close/>
                </a:path>
              </a:pathLst>
            </a:custGeom>
            <a:solidFill>
              <a:srgbClr val="333333"/>
            </a:solidFill>
            <a:ln w="9525">
              <a:noFill/>
              <a:round/>
              <a:headEnd/>
              <a:tailEnd/>
            </a:ln>
          </p:spPr>
          <p:txBody>
            <a:bodyPr/>
            <a:lstStyle/>
            <a:p>
              <a:endParaRPr lang="en-US" sz="1200"/>
            </a:p>
          </p:txBody>
        </p:sp>
        <p:sp>
          <p:nvSpPr>
            <p:cNvPr id="57" name="Freeform 107"/>
            <p:cNvSpPr>
              <a:spLocks/>
            </p:cNvSpPr>
            <p:nvPr/>
          </p:nvSpPr>
          <p:spPr bwMode="auto">
            <a:xfrm>
              <a:off x="3953" y="1637"/>
              <a:ext cx="12" cy="37"/>
            </a:xfrm>
            <a:custGeom>
              <a:avLst/>
              <a:gdLst>
                <a:gd name="T0" fmla="*/ 12 w 12"/>
                <a:gd name="T1" fmla="*/ 37 h 37"/>
                <a:gd name="T2" fmla="*/ 0 w 12"/>
                <a:gd name="T3" fmla="*/ 6 h 37"/>
                <a:gd name="T4" fmla="*/ 12 w 12"/>
                <a:gd name="T5" fmla="*/ 0 h 37"/>
                <a:gd name="T6" fmla="*/ 12 w 12"/>
                <a:gd name="T7" fmla="*/ 37 h 37"/>
                <a:gd name="T8" fmla="*/ 0 60000 65536"/>
                <a:gd name="T9" fmla="*/ 0 60000 65536"/>
                <a:gd name="T10" fmla="*/ 0 60000 65536"/>
                <a:gd name="T11" fmla="*/ 0 60000 65536"/>
                <a:gd name="T12" fmla="*/ 0 w 12"/>
                <a:gd name="T13" fmla="*/ 0 h 37"/>
                <a:gd name="T14" fmla="*/ 12 w 12"/>
                <a:gd name="T15" fmla="*/ 37 h 37"/>
              </a:gdLst>
              <a:ahLst/>
              <a:cxnLst>
                <a:cxn ang="T8">
                  <a:pos x="T0" y="T1"/>
                </a:cxn>
                <a:cxn ang="T9">
                  <a:pos x="T2" y="T3"/>
                </a:cxn>
                <a:cxn ang="T10">
                  <a:pos x="T4" y="T5"/>
                </a:cxn>
                <a:cxn ang="T11">
                  <a:pos x="T6" y="T7"/>
                </a:cxn>
              </a:cxnLst>
              <a:rect l="T12" t="T13" r="T14" b="T15"/>
              <a:pathLst>
                <a:path w="12" h="37">
                  <a:moveTo>
                    <a:pt x="12" y="37"/>
                  </a:moveTo>
                  <a:lnTo>
                    <a:pt x="0" y="6"/>
                  </a:lnTo>
                  <a:lnTo>
                    <a:pt x="12" y="0"/>
                  </a:lnTo>
                  <a:lnTo>
                    <a:pt x="12" y="37"/>
                  </a:lnTo>
                  <a:close/>
                </a:path>
              </a:pathLst>
            </a:custGeom>
            <a:solidFill>
              <a:srgbClr val="333333"/>
            </a:solidFill>
            <a:ln w="9525">
              <a:noFill/>
              <a:round/>
              <a:headEnd/>
              <a:tailEnd/>
            </a:ln>
          </p:spPr>
          <p:txBody>
            <a:bodyPr/>
            <a:lstStyle/>
            <a:p>
              <a:endParaRPr lang="en-US" sz="1200"/>
            </a:p>
          </p:txBody>
        </p:sp>
        <p:sp>
          <p:nvSpPr>
            <p:cNvPr id="58" name="Freeform 108"/>
            <p:cNvSpPr>
              <a:spLocks/>
            </p:cNvSpPr>
            <p:nvPr/>
          </p:nvSpPr>
          <p:spPr bwMode="auto">
            <a:xfrm>
              <a:off x="3983" y="1613"/>
              <a:ext cx="13" cy="6"/>
            </a:xfrm>
            <a:custGeom>
              <a:avLst/>
              <a:gdLst>
                <a:gd name="T0" fmla="*/ 0 w 13"/>
                <a:gd name="T1" fmla="*/ 6 h 6"/>
                <a:gd name="T2" fmla="*/ 13 w 13"/>
                <a:gd name="T3" fmla="*/ 0 h 6"/>
                <a:gd name="T4" fmla="*/ 7 w 13"/>
                <a:gd name="T5" fmla="*/ 0 h 6"/>
                <a:gd name="T6" fmla="*/ 0 w 13"/>
                <a:gd name="T7" fmla="*/ 6 h 6"/>
                <a:gd name="T8" fmla="*/ 0 60000 65536"/>
                <a:gd name="T9" fmla="*/ 0 60000 65536"/>
                <a:gd name="T10" fmla="*/ 0 60000 65536"/>
                <a:gd name="T11" fmla="*/ 0 60000 65536"/>
                <a:gd name="T12" fmla="*/ 0 w 13"/>
                <a:gd name="T13" fmla="*/ 0 h 6"/>
                <a:gd name="T14" fmla="*/ 13 w 13"/>
                <a:gd name="T15" fmla="*/ 6 h 6"/>
              </a:gdLst>
              <a:ahLst/>
              <a:cxnLst>
                <a:cxn ang="T8">
                  <a:pos x="T0" y="T1"/>
                </a:cxn>
                <a:cxn ang="T9">
                  <a:pos x="T2" y="T3"/>
                </a:cxn>
                <a:cxn ang="T10">
                  <a:pos x="T4" y="T5"/>
                </a:cxn>
                <a:cxn ang="T11">
                  <a:pos x="T6" y="T7"/>
                </a:cxn>
              </a:cxnLst>
              <a:rect l="T12" t="T13" r="T14" b="T15"/>
              <a:pathLst>
                <a:path w="13" h="6">
                  <a:moveTo>
                    <a:pt x="0" y="6"/>
                  </a:moveTo>
                  <a:lnTo>
                    <a:pt x="13" y="0"/>
                  </a:lnTo>
                  <a:lnTo>
                    <a:pt x="7" y="0"/>
                  </a:lnTo>
                  <a:lnTo>
                    <a:pt x="0" y="6"/>
                  </a:lnTo>
                  <a:close/>
                </a:path>
              </a:pathLst>
            </a:custGeom>
            <a:solidFill>
              <a:srgbClr val="333333"/>
            </a:solidFill>
            <a:ln w="9525">
              <a:noFill/>
              <a:round/>
              <a:headEnd/>
              <a:tailEnd/>
            </a:ln>
          </p:spPr>
          <p:txBody>
            <a:bodyPr/>
            <a:lstStyle/>
            <a:p>
              <a:endParaRPr lang="en-US" sz="1200"/>
            </a:p>
          </p:txBody>
        </p:sp>
        <p:sp>
          <p:nvSpPr>
            <p:cNvPr id="59" name="Freeform 109"/>
            <p:cNvSpPr>
              <a:spLocks/>
            </p:cNvSpPr>
            <p:nvPr/>
          </p:nvSpPr>
          <p:spPr bwMode="auto">
            <a:xfrm>
              <a:off x="3983" y="1613"/>
              <a:ext cx="19" cy="37"/>
            </a:xfrm>
            <a:custGeom>
              <a:avLst/>
              <a:gdLst>
                <a:gd name="T0" fmla="*/ 0 w 19"/>
                <a:gd name="T1" fmla="*/ 6 h 37"/>
                <a:gd name="T2" fmla="*/ 13 w 19"/>
                <a:gd name="T3" fmla="*/ 0 h 37"/>
                <a:gd name="T4" fmla="*/ 19 w 19"/>
                <a:gd name="T5" fmla="*/ 37 h 37"/>
                <a:gd name="T6" fmla="*/ 13 w 19"/>
                <a:gd name="T7" fmla="*/ 37 h 37"/>
                <a:gd name="T8" fmla="*/ 0 w 19"/>
                <a:gd name="T9" fmla="*/ 6 h 37"/>
                <a:gd name="T10" fmla="*/ 0 60000 65536"/>
                <a:gd name="T11" fmla="*/ 0 60000 65536"/>
                <a:gd name="T12" fmla="*/ 0 60000 65536"/>
                <a:gd name="T13" fmla="*/ 0 60000 65536"/>
                <a:gd name="T14" fmla="*/ 0 60000 65536"/>
                <a:gd name="T15" fmla="*/ 0 w 19"/>
                <a:gd name="T16" fmla="*/ 0 h 37"/>
                <a:gd name="T17" fmla="*/ 19 w 19"/>
                <a:gd name="T18" fmla="*/ 37 h 37"/>
              </a:gdLst>
              <a:ahLst/>
              <a:cxnLst>
                <a:cxn ang="T10">
                  <a:pos x="T0" y="T1"/>
                </a:cxn>
                <a:cxn ang="T11">
                  <a:pos x="T2" y="T3"/>
                </a:cxn>
                <a:cxn ang="T12">
                  <a:pos x="T4" y="T5"/>
                </a:cxn>
                <a:cxn ang="T13">
                  <a:pos x="T6" y="T7"/>
                </a:cxn>
                <a:cxn ang="T14">
                  <a:pos x="T8" y="T9"/>
                </a:cxn>
              </a:cxnLst>
              <a:rect l="T15" t="T16" r="T17" b="T18"/>
              <a:pathLst>
                <a:path w="19" h="37">
                  <a:moveTo>
                    <a:pt x="0" y="6"/>
                  </a:moveTo>
                  <a:lnTo>
                    <a:pt x="13" y="0"/>
                  </a:lnTo>
                  <a:lnTo>
                    <a:pt x="19" y="37"/>
                  </a:lnTo>
                  <a:lnTo>
                    <a:pt x="13" y="37"/>
                  </a:lnTo>
                  <a:lnTo>
                    <a:pt x="0" y="6"/>
                  </a:lnTo>
                  <a:close/>
                </a:path>
              </a:pathLst>
            </a:custGeom>
            <a:solidFill>
              <a:srgbClr val="333333"/>
            </a:solidFill>
            <a:ln w="9525">
              <a:noFill/>
              <a:round/>
              <a:headEnd/>
              <a:tailEnd/>
            </a:ln>
          </p:spPr>
          <p:txBody>
            <a:bodyPr/>
            <a:lstStyle/>
            <a:p>
              <a:endParaRPr lang="en-US" sz="1200"/>
            </a:p>
          </p:txBody>
        </p:sp>
        <p:pic>
          <p:nvPicPr>
            <p:cNvPr id="60" name="Picture 110"/>
            <p:cNvPicPr>
              <a:picLocks noChangeAspect="1" noChangeArrowheads="1"/>
            </p:cNvPicPr>
            <p:nvPr/>
          </p:nvPicPr>
          <p:blipFill>
            <a:blip r:embed="rId6" cstate="print"/>
            <a:srcRect/>
            <a:stretch>
              <a:fillRect/>
            </a:stretch>
          </p:blipFill>
          <p:spPr bwMode="auto">
            <a:xfrm>
              <a:off x="4112" y="1521"/>
              <a:ext cx="160" cy="135"/>
            </a:xfrm>
            <a:prstGeom prst="rect">
              <a:avLst/>
            </a:prstGeom>
            <a:noFill/>
            <a:ln w="9525">
              <a:noFill/>
              <a:miter lim="800000"/>
              <a:headEnd/>
              <a:tailEnd/>
            </a:ln>
          </p:spPr>
        </p:pic>
        <p:sp>
          <p:nvSpPr>
            <p:cNvPr id="61" name="Freeform 112"/>
            <p:cNvSpPr>
              <a:spLocks/>
            </p:cNvSpPr>
            <p:nvPr/>
          </p:nvSpPr>
          <p:spPr bwMode="auto">
            <a:xfrm>
              <a:off x="4094" y="1509"/>
              <a:ext cx="159" cy="165"/>
            </a:xfrm>
            <a:custGeom>
              <a:avLst/>
              <a:gdLst>
                <a:gd name="T0" fmla="*/ 159 w 159"/>
                <a:gd name="T1" fmla="*/ 30 h 165"/>
                <a:gd name="T2" fmla="*/ 135 w 159"/>
                <a:gd name="T3" fmla="*/ 0 h 165"/>
                <a:gd name="T4" fmla="*/ 0 w 159"/>
                <a:gd name="T5" fmla="*/ 134 h 165"/>
                <a:gd name="T6" fmla="*/ 24 w 159"/>
                <a:gd name="T7" fmla="*/ 165 h 165"/>
                <a:gd name="T8" fmla="*/ 159 w 159"/>
                <a:gd name="T9" fmla="*/ 30 h 165"/>
                <a:gd name="T10" fmla="*/ 0 60000 65536"/>
                <a:gd name="T11" fmla="*/ 0 60000 65536"/>
                <a:gd name="T12" fmla="*/ 0 60000 65536"/>
                <a:gd name="T13" fmla="*/ 0 60000 65536"/>
                <a:gd name="T14" fmla="*/ 0 60000 65536"/>
                <a:gd name="T15" fmla="*/ 0 w 159"/>
                <a:gd name="T16" fmla="*/ 0 h 165"/>
                <a:gd name="T17" fmla="*/ 159 w 159"/>
                <a:gd name="T18" fmla="*/ 165 h 165"/>
              </a:gdLst>
              <a:ahLst/>
              <a:cxnLst>
                <a:cxn ang="T10">
                  <a:pos x="T0" y="T1"/>
                </a:cxn>
                <a:cxn ang="T11">
                  <a:pos x="T2" y="T3"/>
                </a:cxn>
                <a:cxn ang="T12">
                  <a:pos x="T4" y="T5"/>
                </a:cxn>
                <a:cxn ang="T13">
                  <a:pos x="T6" y="T7"/>
                </a:cxn>
                <a:cxn ang="T14">
                  <a:pos x="T8" y="T9"/>
                </a:cxn>
              </a:cxnLst>
              <a:rect l="T15" t="T16" r="T17" b="T18"/>
              <a:pathLst>
                <a:path w="159" h="165">
                  <a:moveTo>
                    <a:pt x="159" y="30"/>
                  </a:moveTo>
                  <a:lnTo>
                    <a:pt x="135" y="0"/>
                  </a:lnTo>
                  <a:lnTo>
                    <a:pt x="0" y="134"/>
                  </a:lnTo>
                  <a:lnTo>
                    <a:pt x="24" y="165"/>
                  </a:lnTo>
                  <a:lnTo>
                    <a:pt x="159" y="30"/>
                  </a:lnTo>
                  <a:close/>
                </a:path>
              </a:pathLst>
            </a:custGeom>
            <a:solidFill>
              <a:srgbClr val="333333"/>
            </a:solidFill>
            <a:ln w="9525">
              <a:noFill/>
              <a:round/>
              <a:headEnd/>
              <a:tailEnd/>
            </a:ln>
          </p:spPr>
          <p:txBody>
            <a:bodyPr/>
            <a:lstStyle/>
            <a:p>
              <a:endParaRPr lang="en-US" sz="1200"/>
            </a:p>
          </p:txBody>
        </p:sp>
        <p:sp>
          <p:nvSpPr>
            <p:cNvPr id="62" name="Rectangle 113"/>
            <p:cNvSpPr>
              <a:spLocks noChangeArrowheads="1"/>
            </p:cNvSpPr>
            <p:nvPr/>
          </p:nvSpPr>
          <p:spPr bwMode="auto">
            <a:xfrm>
              <a:off x="4106" y="1637"/>
              <a:ext cx="25" cy="37"/>
            </a:xfrm>
            <a:prstGeom prst="rect">
              <a:avLst/>
            </a:prstGeom>
            <a:solidFill>
              <a:srgbClr val="333333"/>
            </a:solidFill>
            <a:ln w="9525">
              <a:noFill/>
              <a:miter lim="800000"/>
              <a:headEnd/>
              <a:tailEnd/>
            </a:ln>
          </p:spPr>
          <p:txBody>
            <a:bodyPr/>
            <a:lstStyle/>
            <a:p>
              <a:endParaRPr lang="en-US" sz="1200"/>
            </a:p>
          </p:txBody>
        </p:sp>
        <p:sp>
          <p:nvSpPr>
            <p:cNvPr id="63" name="Freeform 114"/>
            <p:cNvSpPr>
              <a:spLocks/>
            </p:cNvSpPr>
            <p:nvPr/>
          </p:nvSpPr>
          <p:spPr bwMode="auto">
            <a:xfrm>
              <a:off x="4063" y="1643"/>
              <a:ext cx="43" cy="31"/>
            </a:xfrm>
            <a:custGeom>
              <a:avLst/>
              <a:gdLst>
                <a:gd name="T0" fmla="*/ 31 w 43"/>
                <a:gd name="T1" fmla="*/ 0 h 31"/>
                <a:gd name="T2" fmla="*/ 43 w 43"/>
                <a:gd name="T3" fmla="*/ 31 h 31"/>
                <a:gd name="T4" fmla="*/ 0 w 43"/>
                <a:gd name="T5" fmla="*/ 31 h 31"/>
                <a:gd name="T6" fmla="*/ 31 w 43"/>
                <a:gd name="T7" fmla="*/ 0 h 31"/>
                <a:gd name="T8" fmla="*/ 0 60000 65536"/>
                <a:gd name="T9" fmla="*/ 0 60000 65536"/>
                <a:gd name="T10" fmla="*/ 0 60000 65536"/>
                <a:gd name="T11" fmla="*/ 0 60000 65536"/>
                <a:gd name="T12" fmla="*/ 0 w 43"/>
                <a:gd name="T13" fmla="*/ 0 h 31"/>
                <a:gd name="T14" fmla="*/ 43 w 43"/>
                <a:gd name="T15" fmla="*/ 31 h 31"/>
              </a:gdLst>
              <a:ahLst/>
              <a:cxnLst>
                <a:cxn ang="T8">
                  <a:pos x="T0" y="T1"/>
                </a:cxn>
                <a:cxn ang="T9">
                  <a:pos x="T2" y="T3"/>
                </a:cxn>
                <a:cxn ang="T10">
                  <a:pos x="T4" y="T5"/>
                </a:cxn>
                <a:cxn ang="T11">
                  <a:pos x="T6" y="T7"/>
                </a:cxn>
              </a:cxnLst>
              <a:rect l="T12" t="T13" r="T14" b="T15"/>
              <a:pathLst>
                <a:path w="43" h="31">
                  <a:moveTo>
                    <a:pt x="31" y="0"/>
                  </a:moveTo>
                  <a:lnTo>
                    <a:pt x="43" y="31"/>
                  </a:lnTo>
                  <a:lnTo>
                    <a:pt x="0" y="31"/>
                  </a:lnTo>
                  <a:lnTo>
                    <a:pt x="31" y="0"/>
                  </a:lnTo>
                  <a:close/>
                </a:path>
              </a:pathLst>
            </a:custGeom>
            <a:solidFill>
              <a:srgbClr val="333333"/>
            </a:solidFill>
            <a:ln w="9525">
              <a:noFill/>
              <a:round/>
              <a:headEnd/>
              <a:tailEnd/>
            </a:ln>
          </p:spPr>
          <p:txBody>
            <a:bodyPr/>
            <a:lstStyle/>
            <a:p>
              <a:endParaRPr lang="en-US" sz="1200"/>
            </a:p>
          </p:txBody>
        </p:sp>
        <p:sp>
          <p:nvSpPr>
            <p:cNvPr id="64" name="Freeform 115"/>
            <p:cNvSpPr>
              <a:spLocks/>
            </p:cNvSpPr>
            <p:nvPr/>
          </p:nvSpPr>
          <p:spPr bwMode="auto">
            <a:xfrm>
              <a:off x="4094" y="1637"/>
              <a:ext cx="24" cy="37"/>
            </a:xfrm>
            <a:custGeom>
              <a:avLst/>
              <a:gdLst>
                <a:gd name="T0" fmla="*/ 0 w 24"/>
                <a:gd name="T1" fmla="*/ 6 h 37"/>
                <a:gd name="T2" fmla="*/ 12 w 24"/>
                <a:gd name="T3" fmla="*/ 37 h 37"/>
                <a:gd name="T4" fmla="*/ 24 w 24"/>
                <a:gd name="T5" fmla="*/ 37 h 37"/>
                <a:gd name="T6" fmla="*/ 12 w 24"/>
                <a:gd name="T7" fmla="*/ 0 h 37"/>
                <a:gd name="T8" fmla="*/ 0 w 24"/>
                <a:gd name="T9" fmla="*/ 6 h 37"/>
                <a:gd name="T10" fmla="*/ 0 60000 65536"/>
                <a:gd name="T11" fmla="*/ 0 60000 65536"/>
                <a:gd name="T12" fmla="*/ 0 60000 65536"/>
                <a:gd name="T13" fmla="*/ 0 60000 65536"/>
                <a:gd name="T14" fmla="*/ 0 60000 65536"/>
                <a:gd name="T15" fmla="*/ 0 w 24"/>
                <a:gd name="T16" fmla="*/ 0 h 37"/>
                <a:gd name="T17" fmla="*/ 24 w 24"/>
                <a:gd name="T18" fmla="*/ 37 h 37"/>
              </a:gdLst>
              <a:ahLst/>
              <a:cxnLst>
                <a:cxn ang="T10">
                  <a:pos x="T0" y="T1"/>
                </a:cxn>
                <a:cxn ang="T11">
                  <a:pos x="T2" y="T3"/>
                </a:cxn>
                <a:cxn ang="T12">
                  <a:pos x="T4" y="T5"/>
                </a:cxn>
                <a:cxn ang="T13">
                  <a:pos x="T6" y="T7"/>
                </a:cxn>
                <a:cxn ang="T14">
                  <a:pos x="T8" y="T9"/>
                </a:cxn>
              </a:cxnLst>
              <a:rect l="T15" t="T16" r="T17" b="T18"/>
              <a:pathLst>
                <a:path w="24" h="37">
                  <a:moveTo>
                    <a:pt x="0" y="6"/>
                  </a:moveTo>
                  <a:lnTo>
                    <a:pt x="12" y="37"/>
                  </a:lnTo>
                  <a:lnTo>
                    <a:pt x="24" y="37"/>
                  </a:lnTo>
                  <a:lnTo>
                    <a:pt x="12" y="0"/>
                  </a:lnTo>
                  <a:lnTo>
                    <a:pt x="0" y="6"/>
                  </a:lnTo>
                  <a:close/>
                </a:path>
              </a:pathLst>
            </a:custGeom>
            <a:solidFill>
              <a:srgbClr val="333333"/>
            </a:solidFill>
            <a:ln w="9525">
              <a:noFill/>
              <a:round/>
              <a:headEnd/>
              <a:tailEnd/>
            </a:ln>
          </p:spPr>
          <p:txBody>
            <a:bodyPr/>
            <a:lstStyle/>
            <a:p>
              <a:endParaRPr lang="en-US" sz="1200"/>
            </a:p>
          </p:txBody>
        </p:sp>
        <p:sp>
          <p:nvSpPr>
            <p:cNvPr id="65" name="Freeform 116"/>
            <p:cNvSpPr>
              <a:spLocks/>
            </p:cNvSpPr>
            <p:nvPr/>
          </p:nvSpPr>
          <p:spPr bwMode="auto">
            <a:xfrm>
              <a:off x="4118" y="1509"/>
              <a:ext cx="166" cy="165"/>
            </a:xfrm>
            <a:custGeom>
              <a:avLst/>
              <a:gdLst>
                <a:gd name="T0" fmla="*/ 0 w 166"/>
                <a:gd name="T1" fmla="*/ 134 h 165"/>
                <a:gd name="T2" fmla="*/ 25 w 166"/>
                <a:gd name="T3" fmla="*/ 165 h 165"/>
                <a:gd name="T4" fmla="*/ 166 w 166"/>
                <a:gd name="T5" fmla="*/ 30 h 165"/>
                <a:gd name="T6" fmla="*/ 141 w 166"/>
                <a:gd name="T7" fmla="*/ 0 h 165"/>
                <a:gd name="T8" fmla="*/ 0 w 166"/>
                <a:gd name="T9" fmla="*/ 134 h 165"/>
                <a:gd name="T10" fmla="*/ 0 60000 65536"/>
                <a:gd name="T11" fmla="*/ 0 60000 65536"/>
                <a:gd name="T12" fmla="*/ 0 60000 65536"/>
                <a:gd name="T13" fmla="*/ 0 60000 65536"/>
                <a:gd name="T14" fmla="*/ 0 60000 65536"/>
                <a:gd name="T15" fmla="*/ 0 w 166"/>
                <a:gd name="T16" fmla="*/ 0 h 165"/>
                <a:gd name="T17" fmla="*/ 166 w 166"/>
                <a:gd name="T18" fmla="*/ 165 h 165"/>
              </a:gdLst>
              <a:ahLst/>
              <a:cxnLst>
                <a:cxn ang="T10">
                  <a:pos x="T0" y="T1"/>
                </a:cxn>
                <a:cxn ang="T11">
                  <a:pos x="T2" y="T3"/>
                </a:cxn>
                <a:cxn ang="T12">
                  <a:pos x="T4" y="T5"/>
                </a:cxn>
                <a:cxn ang="T13">
                  <a:pos x="T6" y="T7"/>
                </a:cxn>
                <a:cxn ang="T14">
                  <a:pos x="T8" y="T9"/>
                </a:cxn>
              </a:cxnLst>
              <a:rect l="T15" t="T16" r="T17" b="T18"/>
              <a:pathLst>
                <a:path w="166" h="165">
                  <a:moveTo>
                    <a:pt x="0" y="134"/>
                  </a:moveTo>
                  <a:lnTo>
                    <a:pt x="25" y="165"/>
                  </a:lnTo>
                  <a:lnTo>
                    <a:pt x="166" y="30"/>
                  </a:lnTo>
                  <a:lnTo>
                    <a:pt x="141" y="0"/>
                  </a:lnTo>
                  <a:lnTo>
                    <a:pt x="0" y="134"/>
                  </a:lnTo>
                  <a:close/>
                </a:path>
              </a:pathLst>
            </a:custGeom>
            <a:solidFill>
              <a:srgbClr val="333333"/>
            </a:solidFill>
            <a:ln w="9525">
              <a:noFill/>
              <a:round/>
              <a:headEnd/>
              <a:tailEnd/>
            </a:ln>
          </p:spPr>
          <p:txBody>
            <a:bodyPr/>
            <a:lstStyle/>
            <a:p>
              <a:endParaRPr lang="en-US" sz="1200"/>
            </a:p>
          </p:txBody>
        </p:sp>
        <p:sp>
          <p:nvSpPr>
            <p:cNvPr id="66" name="Freeform 117"/>
            <p:cNvSpPr>
              <a:spLocks/>
            </p:cNvSpPr>
            <p:nvPr/>
          </p:nvSpPr>
          <p:spPr bwMode="auto">
            <a:xfrm>
              <a:off x="4118" y="1637"/>
              <a:ext cx="25" cy="37"/>
            </a:xfrm>
            <a:custGeom>
              <a:avLst/>
              <a:gdLst>
                <a:gd name="T0" fmla="*/ 13 w 25"/>
                <a:gd name="T1" fmla="*/ 37 h 37"/>
                <a:gd name="T2" fmla="*/ 25 w 25"/>
                <a:gd name="T3" fmla="*/ 37 h 37"/>
                <a:gd name="T4" fmla="*/ 13 w 25"/>
                <a:gd name="T5" fmla="*/ 0 h 37"/>
                <a:gd name="T6" fmla="*/ 0 w 25"/>
                <a:gd name="T7" fmla="*/ 6 h 37"/>
                <a:gd name="T8" fmla="*/ 13 w 25"/>
                <a:gd name="T9" fmla="*/ 37 h 37"/>
                <a:gd name="T10" fmla="*/ 0 60000 65536"/>
                <a:gd name="T11" fmla="*/ 0 60000 65536"/>
                <a:gd name="T12" fmla="*/ 0 60000 65536"/>
                <a:gd name="T13" fmla="*/ 0 60000 65536"/>
                <a:gd name="T14" fmla="*/ 0 60000 65536"/>
                <a:gd name="T15" fmla="*/ 0 w 25"/>
                <a:gd name="T16" fmla="*/ 0 h 37"/>
                <a:gd name="T17" fmla="*/ 25 w 25"/>
                <a:gd name="T18" fmla="*/ 37 h 37"/>
              </a:gdLst>
              <a:ahLst/>
              <a:cxnLst>
                <a:cxn ang="T10">
                  <a:pos x="T0" y="T1"/>
                </a:cxn>
                <a:cxn ang="T11">
                  <a:pos x="T2" y="T3"/>
                </a:cxn>
                <a:cxn ang="T12">
                  <a:pos x="T4" y="T5"/>
                </a:cxn>
                <a:cxn ang="T13">
                  <a:pos x="T6" y="T7"/>
                </a:cxn>
                <a:cxn ang="T14">
                  <a:pos x="T8" y="T9"/>
                </a:cxn>
              </a:cxnLst>
              <a:rect l="T15" t="T16" r="T17" b="T18"/>
              <a:pathLst>
                <a:path w="25" h="37">
                  <a:moveTo>
                    <a:pt x="13" y="37"/>
                  </a:moveTo>
                  <a:lnTo>
                    <a:pt x="25" y="37"/>
                  </a:lnTo>
                  <a:lnTo>
                    <a:pt x="13" y="0"/>
                  </a:lnTo>
                  <a:lnTo>
                    <a:pt x="0" y="6"/>
                  </a:lnTo>
                  <a:lnTo>
                    <a:pt x="13" y="37"/>
                  </a:lnTo>
                  <a:close/>
                </a:path>
              </a:pathLst>
            </a:custGeom>
            <a:solidFill>
              <a:srgbClr val="333333"/>
            </a:solidFill>
            <a:ln w="9525">
              <a:noFill/>
              <a:round/>
              <a:headEnd/>
              <a:tailEnd/>
            </a:ln>
          </p:spPr>
          <p:txBody>
            <a:bodyPr/>
            <a:lstStyle/>
            <a:p>
              <a:endParaRPr lang="en-US" sz="1200"/>
            </a:p>
          </p:txBody>
        </p:sp>
        <p:sp>
          <p:nvSpPr>
            <p:cNvPr id="67" name="Rectangle 118"/>
            <p:cNvSpPr>
              <a:spLocks noChangeArrowheads="1"/>
            </p:cNvSpPr>
            <p:nvPr/>
          </p:nvSpPr>
          <p:spPr bwMode="auto">
            <a:xfrm>
              <a:off x="4241" y="1502"/>
              <a:ext cx="31" cy="37"/>
            </a:xfrm>
            <a:prstGeom prst="rect">
              <a:avLst/>
            </a:prstGeom>
            <a:solidFill>
              <a:srgbClr val="333333"/>
            </a:solidFill>
            <a:ln w="9525">
              <a:noFill/>
              <a:miter lim="800000"/>
              <a:headEnd/>
              <a:tailEnd/>
            </a:ln>
          </p:spPr>
          <p:txBody>
            <a:bodyPr/>
            <a:lstStyle/>
            <a:p>
              <a:endParaRPr lang="en-US" sz="1200"/>
            </a:p>
          </p:txBody>
        </p:sp>
        <p:sp>
          <p:nvSpPr>
            <p:cNvPr id="68" name="Freeform 119"/>
            <p:cNvSpPr>
              <a:spLocks/>
            </p:cNvSpPr>
            <p:nvPr/>
          </p:nvSpPr>
          <p:spPr bwMode="auto">
            <a:xfrm>
              <a:off x="4272" y="1502"/>
              <a:ext cx="49" cy="37"/>
            </a:xfrm>
            <a:custGeom>
              <a:avLst/>
              <a:gdLst>
                <a:gd name="T0" fmla="*/ 12 w 49"/>
                <a:gd name="T1" fmla="*/ 37 h 37"/>
                <a:gd name="T2" fmla="*/ 0 w 49"/>
                <a:gd name="T3" fmla="*/ 0 h 37"/>
                <a:gd name="T4" fmla="*/ 49 w 49"/>
                <a:gd name="T5" fmla="*/ 0 h 37"/>
                <a:gd name="T6" fmla="*/ 12 w 49"/>
                <a:gd name="T7" fmla="*/ 37 h 37"/>
                <a:gd name="T8" fmla="*/ 0 60000 65536"/>
                <a:gd name="T9" fmla="*/ 0 60000 65536"/>
                <a:gd name="T10" fmla="*/ 0 60000 65536"/>
                <a:gd name="T11" fmla="*/ 0 60000 65536"/>
                <a:gd name="T12" fmla="*/ 0 w 49"/>
                <a:gd name="T13" fmla="*/ 0 h 37"/>
                <a:gd name="T14" fmla="*/ 49 w 49"/>
                <a:gd name="T15" fmla="*/ 37 h 37"/>
              </a:gdLst>
              <a:ahLst/>
              <a:cxnLst>
                <a:cxn ang="T8">
                  <a:pos x="T0" y="T1"/>
                </a:cxn>
                <a:cxn ang="T9">
                  <a:pos x="T2" y="T3"/>
                </a:cxn>
                <a:cxn ang="T10">
                  <a:pos x="T4" y="T5"/>
                </a:cxn>
                <a:cxn ang="T11">
                  <a:pos x="T6" y="T7"/>
                </a:cxn>
              </a:cxnLst>
              <a:rect l="T12" t="T13" r="T14" b="T15"/>
              <a:pathLst>
                <a:path w="49" h="37">
                  <a:moveTo>
                    <a:pt x="12" y="37"/>
                  </a:moveTo>
                  <a:lnTo>
                    <a:pt x="0" y="0"/>
                  </a:lnTo>
                  <a:lnTo>
                    <a:pt x="49" y="0"/>
                  </a:lnTo>
                  <a:lnTo>
                    <a:pt x="12" y="37"/>
                  </a:lnTo>
                  <a:close/>
                </a:path>
              </a:pathLst>
            </a:custGeom>
            <a:solidFill>
              <a:srgbClr val="333333"/>
            </a:solidFill>
            <a:ln w="9525">
              <a:noFill/>
              <a:round/>
              <a:headEnd/>
              <a:tailEnd/>
            </a:ln>
          </p:spPr>
          <p:txBody>
            <a:bodyPr/>
            <a:lstStyle/>
            <a:p>
              <a:endParaRPr lang="en-US" sz="1200"/>
            </a:p>
          </p:txBody>
        </p:sp>
        <p:sp>
          <p:nvSpPr>
            <p:cNvPr id="69" name="Freeform 120"/>
            <p:cNvSpPr>
              <a:spLocks/>
            </p:cNvSpPr>
            <p:nvPr/>
          </p:nvSpPr>
          <p:spPr bwMode="auto">
            <a:xfrm>
              <a:off x="4259" y="1502"/>
              <a:ext cx="25" cy="37"/>
            </a:xfrm>
            <a:custGeom>
              <a:avLst/>
              <a:gdLst>
                <a:gd name="T0" fmla="*/ 25 w 25"/>
                <a:gd name="T1" fmla="*/ 37 h 37"/>
                <a:gd name="T2" fmla="*/ 13 w 25"/>
                <a:gd name="T3" fmla="*/ 0 h 37"/>
                <a:gd name="T4" fmla="*/ 0 w 25"/>
                <a:gd name="T5" fmla="*/ 7 h 37"/>
                <a:gd name="T6" fmla="*/ 13 w 25"/>
                <a:gd name="T7" fmla="*/ 37 h 37"/>
                <a:gd name="T8" fmla="*/ 25 w 25"/>
                <a:gd name="T9" fmla="*/ 37 h 37"/>
                <a:gd name="T10" fmla="*/ 0 60000 65536"/>
                <a:gd name="T11" fmla="*/ 0 60000 65536"/>
                <a:gd name="T12" fmla="*/ 0 60000 65536"/>
                <a:gd name="T13" fmla="*/ 0 60000 65536"/>
                <a:gd name="T14" fmla="*/ 0 60000 65536"/>
                <a:gd name="T15" fmla="*/ 0 w 25"/>
                <a:gd name="T16" fmla="*/ 0 h 37"/>
                <a:gd name="T17" fmla="*/ 25 w 25"/>
                <a:gd name="T18" fmla="*/ 37 h 37"/>
              </a:gdLst>
              <a:ahLst/>
              <a:cxnLst>
                <a:cxn ang="T10">
                  <a:pos x="T0" y="T1"/>
                </a:cxn>
                <a:cxn ang="T11">
                  <a:pos x="T2" y="T3"/>
                </a:cxn>
                <a:cxn ang="T12">
                  <a:pos x="T4" y="T5"/>
                </a:cxn>
                <a:cxn ang="T13">
                  <a:pos x="T6" y="T7"/>
                </a:cxn>
                <a:cxn ang="T14">
                  <a:pos x="T8" y="T9"/>
                </a:cxn>
              </a:cxnLst>
              <a:rect l="T15" t="T16" r="T17" b="T18"/>
              <a:pathLst>
                <a:path w="25" h="37">
                  <a:moveTo>
                    <a:pt x="25" y="37"/>
                  </a:moveTo>
                  <a:lnTo>
                    <a:pt x="13" y="0"/>
                  </a:lnTo>
                  <a:lnTo>
                    <a:pt x="0" y="7"/>
                  </a:lnTo>
                  <a:lnTo>
                    <a:pt x="13" y="37"/>
                  </a:lnTo>
                  <a:lnTo>
                    <a:pt x="25" y="37"/>
                  </a:lnTo>
                  <a:close/>
                </a:path>
              </a:pathLst>
            </a:custGeom>
            <a:solidFill>
              <a:srgbClr val="333333"/>
            </a:solidFill>
            <a:ln w="9525">
              <a:noFill/>
              <a:round/>
              <a:headEnd/>
              <a:tailEnd/>
            </a:ln>
          </p:spPr>
          <p:txBody>
            <a:bodyPr/>
            <a:lstStyle/>
            <a:p>
              <a:endParaRPr lang="en-US" sz="1200"/>
            </a:p>
          </p:txBody>
        </p:sp>
        <p:sp>
          <p:nvSpPr>
            <p:cNvPr id="70" name="Freeform 121"/>
            <p:cNvSpPr>
              <a:spLocks/>
            </p:cNvSpPr>
            <p:nvPr/>
          </p:nvSpPr>
          <p:spPr bwMode="auto">
            <a:xfrm>
              <a:off x="4229" y="1502"/>
              <a:ext cx="12" cy="7"/>
            </a:xfrm>
            <a:custGeom>
              <a:avLst/>
              <a:gdLst>
                <a:gd name="T0" fmla="*/ 12 w 12"/>
                <a:gd name="T1" fmla="*/ 0 h 7"/>
                <a:gd name="T2" fmla="*/ 0 w 12"/>
                <a:gd name="T3" fmla="*/ 7 h 7"/>
                <a:gd name="T4" fmla="*/ 6 w 12"/>
                <a:gd name="T5" fmla="*/ 0 h 7"/>
                <a:gd name="T6" fmla="*/ 12 w 12"/>
                <a:gd name="T7" fmla="*/ 0 h 7"/>
                <a:gd name="T8" fmla="*/ 0 60000 65536"/>
                <a:gd name="T9" fmla="*/ 0 60000 65536"/>
                <a:gd name="T10" fmla="*/ 0 60000 65536"/>
                <a:gd name="T11" fmla="*/ 0 60000 65536"/>
                <a:gd name="T12" fmla="*/ 0 w 12"/>
                <a:gd name="T13" fmla="*/ 0 h 7"/>
                <a:gd name="T14" fmla="*/ 12 w 12"/>
                <a:gd name="T15" fmla="*/ 7 h 7"/>
              </a:gdLst>
              <a:ahLst/>
              <a:cxnLst>
                <a:cxn ang="T8">
                  <a:pos x="T0" y="T1"/>
                </a:cxn>
                <a:cxn ang="T9">
                  <a:pos x="T2" y="T3"/>
                </a:cxn>
                <a:cxn ang="T10">
                  <a:pos x="T4" y="T5"/>
                </a:cxn>
                <a:cxn ang="T11">
                  <a:pos x="T6" y="T7"/>
                </a:cxn>
              </a:cxnLst>
              <a:rect l="T12" t="T13" r="T14" b="T15"/>
              <a:pathLst>
                <a:path w="12" h="7">
                  <a:moveTo>
                    <a:pt x="12" y="0"/>
                  </a:moveTo>
                  <a:lnTo>
                    <a:pt x="0" y="7"/>
                  </a:lnTo>
                  <a:lnTo>
                    <a:pt x="6" y="0"/>
                  </a:lnTo>
                  <a:lnTo>
                    <a:pt x="12" y="0"/>
                  </a:lnTo>
                  <a:close/>
                </a:path>
              </a:pathLst>
            </a:custGeom>
            <a:solidFill>
              <a:srgbClr val="333333"/>
            </a:solidFill>
            <a:ln w="9525">
              <a:noFill/>
              <a:round/>
              <a:headEnd/>
              <a:tailEnd/>
            </a:ln>
          </p:spPr>
          <p:txBody>
            <a:bodyPr/>
            <a:lstStyle/>
            <a:p>
              <a:endParaRPr lang="en-US" sz="1200"/>
            </a:p>
          </p:txBody>
        </p:sp>
        <p:sp>
          <p:nvSpPr>
            <p:cNvPr id="71" name="Freeform 122"/>
            <p:cNvSpPr>
              <a:spLocks/>
            </p:cNvSpPr>
            <p:nvPr/>
          </p:nvSpPr>
          <p:spPr bwMode="auto">
            <a:xfrm>
              <a:off x="4229" y="1502"/>
              <a:ext cx="24" cy="37"/>
            </a:xfrm>
            <a:custGeom>
              <a:avLst/>
              <a:gdLst>
                <a:gd name="T0" fmla="*/ 12 w 24"/>
                <a:gd name="T1" fmla="*/ 0 h 37"/>
                <a:gd name="T2" fmla="*/ 0 w 24"/>
                <a:gd name="T3" fmla="*/ 7 h 37"/>
                <a:gd name="T4" fmla="*/ 12 w 24"/>
                <a:gd name="T5" fmla="*/ 37 h 37"/>
                <a:gd name="T6" fmla="*/ 24 w 24"/>
                <a:gd name="T7" fmla="*/ 37 h 37"/>
                <a:gd name="T8" fmla="*/ 12 w 24"/>
                <a:gd name="T9" fmla="*/ 0 h 37"/>
                <a:gd name="T10" fmla="*/ 0 60000 65536"/>
                <a:gd name="T11" fmla="*/ 0 60000 65536"/>
                <a:gd name="T12" fmla="*/ 0 60000 65536"/>
                <a:gd name="T13" fmla="*/ 0 60000 65536"/>
                <a:gd name="T14" fmla="*/ 0 60000 65536"/>
                <a:gd name="T15" fmla="*/ 0 w 24"/>
                <a:gd name="T16" fmla="*/ 0 h 37"/>
                <a:gd name="T17" fmla="*/ 24 w 24"/>
                <a:gd name="T18" fmla="*/ 37 h 37"/>
              </a:gdLst>
              <a:ahLst/>
              <a:cxnLst>
                <a:cxn ang="T10">
                  <a:pos x="T0" y="T1"/>
                </a:cxn>
                <a:cxn ang="T11">
                  <a:pos x="T2" y="T3"/>
                </a:cxn>
                <a:cxn ang="T12">
                  <a:pos x="T4" y="T5"/>
                </a:cxn>
                <a:cxn ang="T13">
                  <a:pos x="T6" y="T7"/>
                </a:cxn>
                <a:cxn ang="T14">
                  <a:pos x="T8" y="T9"/>
                </a:cxn>
              </a:cxnLst>
              <a:rect l="T15" t="T16" r="T17" b="T18"/>
              <a:pathLst>
                <a:path w="24" h="37">
                  <a:moveTo>
                    <a:pt x="12" y="0"/>
                  </a:moveTo>
                  <a:lnTo>
                    <a:pt x="0" y="7"/>
                  </a:lnTo>
                  <a:lnTo>
                    <a:pt x="12" y="37"/>
                  </a:lnTo>
                  <a:lnTo>
                    <a:pt x="24" y="37"/>
                  </a:lnTo>
                  <a:lnTo>
                    <a:pt x="12" y="0"/>
                  </a:lnTo>
                  <a:close/>
                </a:path>
              </a:pathLst>
            </a:custGeom>
            <a:solidFill>
              <a:srgbClr val="333333"/>
            </a:solidFill>
            <a:ln w="9525">
              <a:noFill/>
              <a:round/>
              <a:headEnd/>
              <a:tailEnd/>
            </a:ln>
          </p:spPr>
          <p:txBody>
            <a:bodyPr/>
            <a:lstStyle/>
            <a:p>
              <a:endParaRPr lang="en-US" sz="1200"/>
            </a:p>
          </p:txBody>
        </p:sp>
        <p:sp>
          <p:nvSpPr>
            <p:cNvPr id="72" name="Rectangle 123"/>
            <p:cNvSpPr>
              <a:spLocks noChangeArrowheads="1"/>
            </p:cNvSpPr>
            <p:nvPr/>
          </p:nvSpPr>
          <p:spPr bwMode="auto">
            <a:xfrm>
              <a:off x="4529" y="1171"/>
              <a:ext cx="420" cy="124"/>
            </a:xfrm>
            <a:prstGeom prst="rect">
              <a:avLst/>
            </a:prstGeom>
            <a:noFill/>
            <a:ln w="9525">
              <a:noFill/>
              <a:miter lim="800000"/>
              <a:headEnd/>
              <a:tailEnd/>
            </a:ln>
          </p:spPr>
          <p:txBody>
            <a:bodyPr wrap="none" lIns="0" tIns="0" rIns="0" bIns="0">
              <a:spAutoFit/>
            </a:bodyPr>
            <a:lstStyle/>
            <a:p>
              <a:r>
                <a:rPr lang="en-US" sz="900">
                  <a:solidFill>
                    <a:srgbClr val="000000"/>
                  </a:solidFill>
                </a:rPr>
                <a:t>Implanted</a:t>
              </a:r>
              <a:endParaRPr lang="en-US" sz="1200"/>
            </a:p>
          </p:txBody>
        </p:sp>
        <p:sp>
          <p:nvSpPr>
            <p:cNvPr id="73" name="Rectangle 124"/>
            <p:cNvSpPr>
              <a:spLocks noChangeArrowheads="1"/>
            </p:cNvSpPr>
            <p:nvPr/>
          </p:nvSpPr>
          <p:spPr bwMode="auto">
            <a:xfrm>
              <a:off x="4486" y="1257"/>
              <a:ext cx="527" cy="124"/>
            </a:xfrm>
            <a:prstGeom prst="rect">
              <a:avLst/>
            </a:prstGeom>
            <a:noFill/>
            <a:ln w="9525">
              <a:noFill/>
              <a:miter lim="800000"/>
              <a:headEnd/>
              <a:tailEnd/>
            </a:ln>
          </p:spPr>
          <p:txBody>
            <a:bodyPr wrap="none" lIns="0" tIns="0" rIns="0" bIns="0">
              <a:spAutoFit/>
            </a:bodyPr>
            <a:lstStyle/>
            <a:p>
              <a:r>
                <a:rPr lang="en-US" sz="900">
                  <a:solidFill>
                    <a:srgbClr val="000000"/>
                  </a:solidFill>
                </a:rPr>
                <a:t>Piezoresistor</a:t>
              </a:r>
              <a:endParaRPr lang="en-US" sz="1200"/>
            </a:p>
          </p:txBody>
        </p:sp>
        <p:sp>
          <p:nvSpPr>
            <p:cNvPr id="74" name="Line 126"/>
            <p:cNvSpPr>
              <a:spLocks noChangeShapeType="1"/>
            </p:cNvSpPr>
            <p:nvPr/>
          </p:nvSpPr>
          <p:spPr bwMode="auto">
            <a:xfrm flipH="1">
              <a:off x="4413" y="1368"/>
              <a:ext cx="239" cy="110"/>
            </a:xfrm>
            <a:prstGeom prst="line">
              <a:avLst/>
            </a:prstGeom>
            <a:noFill/>
            <a:ln w="9525">
              <a:solidFill>
                <a:srgbClr val="000000"/>
              </a:solidFill>
              <a:round/>
              <a:headEnd/>
              <a:tailEnd/>
            </a:ln>
          </p:spPr>
          <p:txBody>
            <a:bodyPr/>
            <a:lstStyle/>
            <a:p>
              <a:endParaRPr lang="en-US" sz="1200"/>
            </a:p>
          </p:txBody>
        </p:sp>
        <p:sp>
          <p:nvSpPr>
            <p:cNvPr id="75" name="Freeform 127"/>
            <p:cNvSpPr>
              <a:spLocks/>
            </p:cNvSpPr>
            <p:nvPr/>
          </p:nvSpPr>
          <p:spPr bwMode="auto">
            <a:xfrm>
              <a:off x="4333" y="1441"/>
              <a:ext cx="98" cy="74"/>
            </a:xfrm>
            <a:custGeom>
              <a:avLst/>
              <a:gdLst>
                <a:gd name="T0" fmla="*/ 86 w 98"/>
                <a:gd name="T1" fmla="*/ 37 h 74"/>
                <a:gd name="T2" fmla="*/ 98 w 98"/>
                <a:gd name="T3" fmla="*/ 68 h 74"/>
                <a:gd name="T4" fmla="*/ 0 w 98"/>
                <a:gd name="T5" fmla="*/ 74 h 74"/>
                <a:gd name="T6" fmla="*/ 67 w 98"/>
                <a:gd name="T7" fmla="*/ 0 h 74"/>
                <a:gd name="T8" fmla="*/ 86 w 98"/>
                <a:gd name="T9" fmla="*/ 37 h 74"/>
                <a:gd name="T10" fmla="*/ 0 60000 65536"/>
                <a:gd name="T11" fmla="*/ 0 60000 65536"/>
                <a:gd name="T12" fmla="*/ 0 60000 65536"/>
                <a:gd name="T13" fmla="*/ 0 60000 65536"/>
                <a:gd name="T14" fmla="*/ 0 60000 65536"/>
                <a:gd name="T15" fmla="*/ 0 w 98"/>
                <a:gd name="T16" fmla="*/ 0 h 74"/>
                <a:gd name="T17" fmla="*/ 98 w 98"/>
                <a:gd name="T18" fmla="*/ 74 h 74"/>
              </a:gdLst>
              <a:ahLst/>
              <a:cxnLst>
                <a:cxn ang="T10">
                  <a:pos x="T0" y="T1"/>
                </a:cxn>
                <a:cxn ang="T11">
                  <a:pos x="T2" y="T3"/>
                </a:cxn>
                <a:cxn ang="T12">
                  <a:pos x="T4" y="T5"/>
                </a:cxn>
                <a:cxn ang="T13">
                  <a:pos x="T6" y="T7"/>
                </a:cxn>
                <a:cxn ang="T14">
                  <a:pos x="T8" y="T9"/>
                </a:cxn>
              </a:cxnLst>
              <a:rect l="T15" t="T16" r="T17" b="T18"/>
              <a:pathLst>
                <a:path w="98" h="74">
                  <a:moveTo>
                    <a:pt x="86" y="37"/>
                  </a:moveTo>
                  <a:lnTo>
                    <a:pt x="98" y="68"/>
                  </a:lnTo>
                  <a:lnTo>
                    <a:pt x="0" y="74"/>
                  </a:lnTo>
                  <a:lnTo>
                    <a:pt x="67" y="0"/>
                  </a:lnTo>
                  <a:lnTo>
                    <a:pt x="86" y="37"/>
                  </a:lnTo>
                  <a:close/>
                </a:path>
              </a:pathLst>
            </a:custGeom>
            <a:solidFill>
              <a:srgbClr val="000000"/>
            </a:solidFill>
            <a:ln w="9525">
              <a:noFill/>
              <a:round/>
              <a:headEnd/>
              <a:tailEnd/>
            </a:ln>
          </p:spPr>
          <p:txBody>
            <a:bodyPr/>
            <a:lstStyle/>
            <a:p>
              <a:endParaRPr lang="en-US" sz="1200"/>
            </a:p>
          </p:txBody>
        </p:sp>
        <p:sp>
          <p:nvSpPr>
            <p:cNvPr id="76" name="Rectangle 128"/>
            <p:cNvSpPr>
              <a:spLocks noChangeArrowheads="1"/>
            </p:cNvSpPr>
            <p:nvPr/>
          </p:nvSpPr>
          <p:spPr bwMode="auto">
            <a:xfrm>
              <a:off x="3107" y="1233"/>
              <a:ext cx="594" cy="124"/>
            </a:xfrm>
            <a:prstGeom prst="rect">
              <a:avLst/>
            </a:prstGeom>
            <a:noFill/>
            <a:ln w="9525">
              <a:noFill/>
              <a:miter lim="800000"/>
              <a:headEnd/>
              <a:tailEnd/>
            </a:ln>
          </p:spPr>
          <p:txBody>
            <a:bodyPr wrap="none" lIns="0" tIns="0" rIns="0" bIns="0">
              <a:spAutoFit/>
            </a:bodyPr>
            <a:lstStyle/>
            <a:p>
              <a:r>
                <a:rPr lang="en-US" sz="900">
                  <a:solidFill>
                    <a:srgbClr val="000000"/>
                  </a:solidFill>
                </a:rPr>
                <a:t>Bond Pads (Al)</a:t>
              </a:r>
              <a:endParaRPr lang="en-US" sz="1200"/>
            </a:p>
          </p:txBody>
        </p:sp>
        <p:sp>
          <p:nvSpPr>
            <p:cNvPr id="77" name="Freeform 129"/>
            <p:cNvSpPr>
              <a:spLocks/>
            </p:cNvSpPr>
            <p:nvPr/>
          </p:nvSpPr>
          <p:spPr bwMode="auto">
            <a:xfrm>
              <a:off x="4025" y="2097"/>
              <a:ext cx="480" cy="1167"/>
            </a:xfrm>
            <a:custGeom>
              <a:avLst/>
              <a:gdLst>
                <a:gd name="T0" fmla="*/ 0 w 480"/>
                <a:gd name="T1" fmla="*/ 1167 h 1167"/>
                <a:gd name="T2" fmla="*/ 3 w 480"/>
                <a:gd name="T3" fmla="*/ 209 h 1167"/>
                <a:gd name="T4" fmla="*/ 42 w 480"/>
                <a:gd name="T5" fmla="*/ 159 h 1167"/>
                <a:gd name="T6" fmla="*/ 106 w 480"/>
                <a:gd name="T7" fmla="*/ 92 h 1167"/>
                <a:gd name="T8" fmla="*/ 154 w 480"/>
                <a:gd name="T9" fmla="*/ 54 h 1167"/>
                <a:gd name="T10" fmla="*/ 205 w 480"/>
                <a:gd name="T11" fmla="*/ 29 h 1167"/>
                <a:gd name="T12" fmla="*/ 298 w 480"/>
                <a:gd name="T13" fmla="*/ 6 h 1167"/>
                <a:gd name="T14" fmla="*/ 369 w 480"/>
                <a:gd name="T15" fmla="*/ 9 h 1167"/>
                <a:gd name="T16" fmla="*/ 399 w 480"/>
                <a:gd name="T17" fmla="*/ 14 h 1167"/>
                <a:gd name="T18" fmla="*/ 445 w 480"/>
                <a:gd name="T19" fmla="*/ 38 h 1167"/>
                <a:gd name="T20" fmla="*/ 477 w 480"/>
                <a:gd name="T21" fmla="*/ 93 h 1167"/>
                <a:gd name="T22" fmla="*/ 471 w 480"/>
                <a:gd name="T23" fmla="*/ 175 h 1167"/>
                <a:gd name="T24" fmla="*/ 469 w 480"/>
                <a:gd name="T25" fmla="*/ 207 h 1167"/>
                <a:gd name="T26" fmla="*/ 467 w 480"/>
                <a:gd name="T27" fmla="*/ 963 h 1167"/>
                <a:gd name="T28" fmla="*/ 461 w 480"/>
                <a:gd name="T29" fmla="*/ 961 h 1167"/>
                <a:gd name="T30" fmla="*/ 443 w 480"/>
                <a:gd name="T31" fmla="*/ 925 h 1167"/>
                <a:gd name="T32" fmla="*/ 341 w 480"/>
                <a:gd name="T33" fmla="*/ 875 h 1167"/>
                <a:gd name="T34" fmla="*/ 257 w 480"/>
                <a:gd name="T35" fmla="*/ 883 h 1167"/>
                <a:gd name="T36" fmla="*/ 233 w 480"/>
                <a:gd name="T37" fmla="*/ 895 h 1167"/>
                <a:gd name="T38" fmla="*/ 227 w 480"/>
                <a:gd name="T39" fmla="*/ 899 h 1167"/>
                <a:gd name="T40" fmla="*/ 207 w 480"/>
                <a:gd name="T41" fmla="*/ 915 h 1167"/>
                <a:gd name="T42" fmla="*/ 195 w 480"/>
                <a:gd name="T43" fmla="*/ 923 h 1167"/>
                <a:gd name="T44" fmla="*/ 179 w 480"/>
                <a:gd name="T45" fmla="*/ 937 h 1167"/>
                <a:gd name="T46" fmla="*/ 173 w 480"/>
                <a:gd name="T47" fmla="*/ 941 h 1167"/>
                <a:gd name="T48" fmla="*/ 157 w 480"/>
                <a:gd name="T49" fmla="*/ 955 h 1167"/>
                <a:gd name="T50" fmla="*/ 129 w 480"/>
                <a:gd name="T51" fmla="*/ 987 h 1167"/>
                <a:gd name="T52" fmla="*/ 113 w 480"/>
                <a:gd name="T53" fmla="*/ 1007 h 1167"/>
                <a:gd name="T54" fmla="*/ 53 w 480"/>
                <a:gd name="T55" fmla="*/ 1091 h 1167"/>
                <a:gd name="T56" fmla="*/ 0 w 480"/>
                <a:gd name="T57" fmla="*/ 1167 h 116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0"/>
                <a:gd name="T88" fmla="*/ 0 h 1167"/>
                <a:gd name="T89" fmla="*/ 480 w 480"/>
                <a:gd name="T90" fmla="*/ 1167 h 116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0" h="1167">
                  <a:moveTo>
                    <a:pt x="0" y="1167"/>
                  </a:moveTo>
                  <a:cubicBezTo>
                    <a:pt x="1" y="844"/>
                    <a:pt x="1" y="403"/>
                    <a:pt x="3" y="209"/>
                  </a:cubicBezTo>
                  <a:cubicBezTo>
                    <a:pt x="11" y="197"/>
                    <a:pt x="30" y="167"/>
                    <a:pt x="42" y="159"/>
                  </a:cubicBezTo>
                  <a:cubicBezTo>
                    <a:pt x="59" y="140"/>
                    <a:pt x="87" y="111"/>
                    <a:pt x="106" y="92"/>
                  </a:cubicBezTo>
                  <a:cubicBezTo>
                    <a:pt x="118" y="80"/>
                    <a:pt x="138" y="66"/>
                    <a:pt x="154" y="54"/>
                  </a:cubicBezTo>
                  <a:cubicBezTo>
                    <a:pt x="167" y="41"/>
                    <a:pt x="188" y="33"/>
                    <a:pt x="205" y="29"/>
                  </a:cubicBezTo>
                  <a:cubicBezTo>
                    <a:pt x="232" y="11"/>
                    <a:pt x="268" y="7"/>
                    <a:pt x="298" y="6"/>
                  </a:cubicBezTo>
                  <a:cubicBezTo>
                    <a:pt x="333" y="0"/>
                    <a:pt x="329" y="6"/>
                    <a:pt x="369" y="9"/>
                  </a:cubicBezTo>
                  <a:cubicBezTo>
                    <a:pt x="380" y="16"/>
                    <a:pt x="387" y="12"/>
                    <a:pt x="399" y="14"/>
                  </a:cubicBezTo>
                  <a:cubicBezTo>
                    <a:pt x="412" y="19"/>
                    <a:pt x="432" y="26"/>
                    <a:pt x="445" y="38"/>
                  </a:cubicBezTo>
                  <a:cubicBezTo>
                    <a:pt x="466" y="57"/>
                    <a:pt x="469" y="69"/>
                    <a:pt x="477" y="93"/>
                  </a:cubicBezTo>
                  <a:cubicBezTo>
                    <a:pt x="480" y="122"/>
                    <a:pt x="480" y="147"/>
                    <a:pt x="471" y="175"/>
                  </a:cubicBezTo>
                  <a:cubicBezTo>
                    <a:pt x="468" y="185"/>
                    <a:pt x="471" y="197"/>
                    <a:pt x="469" y="207"/>
                  </a:cubicBezTo>
                  <a:cubicBezTo>
                    <a:pt x="468" y="338"/>
                    <a:pt x="468" y="837"/>
                    <a:pt x="467" y="963"/>
                  </a:cubicBezTo>
                  <a:cubicBezTo>
                    <a:pt x="467" y="965"/>
                    <a:pt x="462" y="962"/>
                    <a:pt x="461" y="961"/>
                  </a:cubicBezTo>
                  <a:cubicBezTo>
                    <a:pt x="452" y="952"/>
                    <a:pt x="453" y="933"/>
                    <a:pt x="443" y="925"/>
                  </a:cubicBezTo>
                  <a:cubicBezTo>
                    <a:pt x="412" y="898"/>
                    <a:pt x="379" y="888"/>
                    <a:pt x="341" y="875"/>
                  </a:cubicBezTo>
                  <a:cubicBezTo>
                    <a:pt x="313" y="876"/>
                    <a:pt x="284" y="876"/>
                    <a:pt x="257" y="883"/>
                  </a:cubicBezTo>
                  <a:cubicBezTo>
                    <a:pt x="243" y="887"/>
                    <a:pt x="246" y="887"/>
                    <a:pt x="233" y="895"/>
                  </a:cubicBezTo>
                  <a:cubicBezTo>
                    <a:pt x="231" y="896"/>
                    <a:pt x="227" y="899"/>
                    <a:pt x="227" y="899"/>
                  </a:cubicBezTo>
                  <a:cubicBezTo>
                    <a:pt x="222" y="906"/>
                    <a:pt x="214" y="911"/>
                    <a:pt x="207" y="915"/>
                  </a:cubicBezTo>
                  <a:cubicBezTo>
                    <a:pt x="203" y="917"/>
                    <a:pt x="195" y="923"/>
                    <a:pt x="195" y="923"/>
                  </a:cubicBezTo>
                  <a:cubicBezTo>
                    <a:pt x="188" y="933"/>
                    <a:pt x="193" y="928"/>
                    <a:pt x="179" y="937"/>
                  </a:cubicBezTo>
                  <a:cubicBezTo>
                    <a:pt x="177" y="938"/>
                    <a:pt x="173" y="941"/>
                    <a:pt x="173" y="941"/>
                  </a:cubicBezTo>
                  <a:cubicBezTo>
                    <a:pt x="169" y="947"/>
                    <a:pt x="157" y="955"/>
                    <a:pt x="157" y="955"/>
                  </a:cubicBezTo>
                  <a:cubicBezTo>
                    <a:pt x="150" y="966"/>
                    <a:pt x="140" y="980"/>
                    <a:pt x="129" y="987"/>
                  </a:cubicBezTo>
                  <a:cubicBezTo>
                    <a:pt x="127" y="994"/>
                    <a:pt x="119" y="1003"/>
                    <a:pt x="113" y="1007"/>
                  </a:cubicBezTo>
                  <a:cubicBezTo>
                    <a:pt x="94" y="1035"/>
                    <a:pt x="77" y="1067"/>
                    <a:pt x="53" y="1091"/>
                  </a:cubicBezTo>
                  <a:cubicBezTo>
                    <a:pt x="34" y="1118"/>
                    <a:pt x="54" y="1094"/>
                    <a:pt x="0" y="1167"/>
                  </a:cubicBezTo>
                  <a:close/>
                </a:path>
              </a:pathLst>
            </a:custGeom>
            <a:solidFill>
              <a:schemeClr val="bg1">
                <a:lumMod val="75000"/>
              </a:schemeClr>
            </a:solidFill>
            <a:ln w="12700">
              <a:solidFill>
                <a:srgbClr val="000000"/>
              </a:solidFill>
              <a:round/>
              <a:headEnd/>
              <a:tailEnd/>
            </a:ln>
          </p:spPr>
          <p:txBody>
            <a:bodyPr/>
            <a:lstStyle/>
            <a:p>
              <a:endParaRPr lang="en-US" sz="1200"/>
            </a:p>
          </p:txBody>
        </p:sp>
      </p:grpSp>
      <p:pic>
        <p:nvPicPr>
          <p:cNvPr id="78" name="Picture 8"/>
          <p:cNvPicPr>
            <a:picLocks noChangeArrowheads="1"/>
          </p:cNvPicPr>
          <p:nvPr/>
        </p:nvPicPr>
        <p:blipFill>
          <a:blip r:embed="rId7" cstate="print"/>
          <a:srcRect t="14195" r="47559" b="14197"/>
          <a:stretch>
            <a:fillRect/>
          </a:stretch>
        </p:blipFill>
        <p:spPr bwMode="auto">
          <a:xfrm>
            <a:off x="304800" y="4338638"/>
            <a:ext cx="4229100" cy="1985962"/>
          </a:xfrm>
          <a:prstGeom prst="rect">
            <a:avLst/>
          </a:prstGeom>
          <a:noFill/>
          <a:ln w="12700">
            <a:noFill/>
            <a:miter lim="800000"/>
            <a:headEnd/>
            <a:tailEnd/>
          </a:ln>
        </p:spPr>
      </p:pic>
      <p:sp>
        <p:nvSpPr>
          <p:cNvPr id="79" name="TextBox 78"/>
          <p:cNvSpPr txBox="1"/>
          <p:nvPr/>
        </p:nvSpPr>
        <p:spPr>
          <a:xfrm>
            <a:off x="5225831" y="6550223"/>
            <a:ext cx="2622769" cy="307777"/>
          </a:xfrm>
          <a:prstGeom prst="rect">
            <a:avLst/>
          </a:prstGeom>
          <a:noFill/>
        </p:spPr>
        <p:txBody>
          <a:bodyPr wrap="none" rtlCol="0">
            <a:spAutoFit/>
          </a:bodyPr>
          <a:lstStyle/>
          <a:p>
            <a:r>
              <a:rPr lang="en-US" sz="1400" dirty="0" smtClean="0"/>
              <a:t>Source: EE312 slides, Prof. Kovacs</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Pressure Sensors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21</a:t>
            </a:fld>
            <a:endParaRPr lang="en-US" dirty="0"/>
          </a:p>
        </p:txBody>
      </p:sp>
      <p:pic>
        <p:nvPicPr>
          <p:cNvPr id="52226" name="Picture 2"/>
          <p:cNvPicPr>
            <a:picLocks noChangeAspect="1" noChangeArrowheads="1"/>
          </p:cNvPicPr>
          <p:nvPr/>
        </p:nvPicPr>
        <p:blipFill>
          <a:blip r:embed="rId3" cstate="print"/>
          <a:srcRect/>
          <a:stretch>
            <a:fillRect/>
          </a:stretch>
        </p:blipFill>
        <p:spPr bwMode="auto">
          <a:xfrm>
            <a:off x="5318830" y="1988403"/>
            <a:ext cx="2468380" cy="1828800"/>
          </a:xfrm>
          <a:prstGeom prst="rect">
            <a:avLst/>
          </a:prstGeom>
          <a:noFill/>
          <a:ln w="9525">
            <a:noFill/>
            <a:miter lim="800000"/>
            <a:headEnd/>
            <a:tailEnd/>
          </a:ln>
          <a:effectLst/>
        </p:spPr>
      </p:pic>
      <p:sp>
        <p:nvSpPr>
          <p:cNvPr id="7" name="TextBox 6"/>
          <p:cNvSpPr txBox="1"/>
          <p:nvPr/>
        </p:nvSpPr>
        <p:spPr>
          <a:xfrm>
            <a:off x="4422426" y="1085910"/>
            <a:ext cx="4645374" cy="677108"/>
          </a:xfrm>
          <a:prstGeom prst="rect">
            <a:avLst/>
          </a:prstGeom>
          <a:noFill/>
        </p:spPr>
        <p:txBody>
          <a:bodyPr wrap="none" rtlCol="0">
            <a:spAutoFit/>
          </a:bodyPr>
          <a:lstStyle/>
          <a:p>
            <a:r>
              <a:rPr lang="en-US" sz="2000" b="1" dirty="0" smtClean="0"/>
              <a:t>Silicon Microstructure  Low-cost SM5420C</a:t>
            </a:r>
          </a:p>
          <a:p>
            <a:r>
              <a:rPr lang="en-US" dirty="0" smtClean="0">
                <a:solidFill>
                  <a:schemeClr val="tx1">
                    <a:lumMod val="65000"/>
                    <a:lumOff val="35000"/>
                  </a:schemeClr>
                </a:solidFill>
              </a:rPr>
              <a:t>Not for catheter!</a:t>
            </a:r>
            <a:endParaRPr lang="en-US" dirty="0">
              <a:solidFill>
                <a:schemeClr val="tx1">
                  <a:lumMod val="65000"/>
                  <a:lumOff val="35000"/>
                </a:schemeClr>
              </a:solidFill>
            </a:endParaRPr>
          </a:p>
        </p:txBody>
      </p:sp>
      <p:pic>
        <p:nvPicPr>
          <p:cNvPr id="52228" name="Picture 4"/>
          <p:cNvPicPr>
            <a:picLocks noChangeAspect="1" noChangeArrowheads="1"/>
          </p:cNvPicPr>
          <p:nvPr/>
        </p:nvPicPr>
        <p:blipFill>
          <a:blip r:embed="rId4" cstate="print"/>
          <a:srcRect/>
          <a:stretch>
            <a:fillRect/>
          </a:stretch>
        </p:blipFill>
        <p:spPr bwMode="auto">
          <a:xfrm>
            <a:off x="5410200" y="3352800"/>
            <a:ext cx="1828800" cy="2195052"/>
          </a:xfrm>
          <a:prstGeom prst="rect">
            <a:avLst/>
          </a:prstGeom>
          <a:noFill/>
          <a:ln w="9525">
            <a:noFill/>
            <a:miter lim="800000"/>
            <a:headEnd/>
            <a:tailEnd/>
          </a:ln>
          <a:effectLst/>
        </p:spPr>
      </p:pic>
      <p:sp>
        <p:nvSpPr>
          <p:cNvPr id="14" name="TextBox 13"/>
          <p:cNvSpPr txBox="1"/>
          <p:nvPr/>
        </p:nvSpPr>
        <p:spPr>
          <a:xfrm>
            <a:off x="5410200" y="5562600"/>
            <a:ext cx="2781018" cy="1077218"/>
          </a:xfrm>
          <a:prstGeom prst="rect">
            <a:avLst/>
          </a:prstGeom>
          <a:noFill/>
        </p:spPr>
        <p:txBody>
          <a:bodyPr wrap="none" rtlCol="0">
            <a:spAutoFit/>
          </a:bodyPr>
          <a:lstStyle/>
          <a:p>
            <a:r>
              <a:rPr lang="en-US" sz="1600" dirty="0" smtClean="0"/>
              <a:t>Range: 0-15 PSI up to 0-100 PSI</a:t>
            </a:r>
          </a:p>
          <a:p>
            <a:r>
              <a:rPr lang="en-US" sz="1600" dirty="0" err="1" smtClean="0"/>
              <a:t>R</a:t>
            </a:r>
            <a:r>
              <a:rPr lang="en-US" sz="1600" baseline="-25000" dirty="0" err="1" smtClean="0"/>
              <a:t>bridge</a:t>
            </a:r>
            <a:r>
              <a:rPr lang="en-US" sz="1600" dirty="0" smtClean="0"/>
              <a:t> = 5 k</a:t>
            </a:r>
            <a:r>
              <a:rPr lang="el-GR" sz="1600" dirty="0" smtClean="0"/>
              <a:t>Ω</a:t>
            </a:r>
            <a:endParaRPr lang="en-US" sz="1600" dirty="0" smtClean="0"/>
          </a:p>
          <a:p>
            <a:r>
              <a:rPr lang="en-US" sz="1600" dirty="0" smtClean="0"/>
              <a:t>Excitation voltage = 0-10 V</a:t>
            </a:r>
          </a:p>
          <a:p>
            <a:r>
              <a:rPr lang="en-US" sz="1600" dirty="0" smtClean="0"/>
              <a:t>Excitation current = 0-1.6 </a:t>
            </a:r>
            <a:r>
              <a:rPr lang="en-US" sz="1600" dirty="0" err="1" smtClean="0"/>
              <a:t>mA</a:t>
            </a:r>
            <a:endParaRPr lang="en-US" sz="1600" dirty="0"/>
          </a:p>
        </p:txBody>
      </p:sp>
      <p:sp>
        <p:nvSpPr>
          <p:cNvPr id="15" name="TextBox 14"/>
          <p:cNvSpPr txBox="1"/>
          <p:nvPr/>
        </p:nvSpPr>
        <p:spPr>
          <a:xfrm>
            <a:off x="76200" y="1066800"/>
            <a:ext cx="2874826" cy="400110"/>
          </a:xfrm>
          <a:prstGeom prst="rect">
            <a:avLst/>
          </a:prstGeom>
          <a:noFill/>
        </p:spPr>
        <p:txBody>
          <a:bodyPr wrap="none" rtlCol="0">
            <a:spAutoFit/>
          </a:bodyPr>
          <a:lstStyle/>
          <a:p>
            <a:r>
              <a:rPr lang="en-US" sz="2000" b="1" dirty="0" smtClean="0"/>
              <a:t>GE </a:t>
            </a:r>
            <a:r>
              <a:rPr lang="en-US" sz="2000" b="1" dirty="0" err="1" smtClean="0"/>
              <a:t>Novasensors</a:t>
            </a:r>
            <a:r>
              <a:rPr lang="en-US" sz="2000" b="1" dirty="0" smtClean="0"/>
              <a:t> NPD-240</a:t>
            </a:r>
          </a:p>
        </p:txBody>
      </p:sp>
      <p:sp>
        <p:nvSpPr>
          <p:cNvPr id="16" name="TextBox 15"/>
          <p:cNvSpPr txBox="1"/>
          <p:nvPr/>
        </p:nvSpPr>
        <p:spPr>
          <a:xfrm>
            <a:off x="533400" y="5305961"/>
            <a:ext cx="2895600" cy="1323439"/>
          </a:xfrm>
          <a:prstGeom prst="rect">
            <a:avLst/>
          </a:prstGeom>
          <a:noFill/>
        </p:spPr>
        <p:txBody>
          <a:bodyPr wrap="square" rtlCol="0">
            <a:spAutoFit/>
          </a:bodyPr>
          <a:lstStyle/>
          <a:p>
            <a:r>
              <a:rPr lang="en-US" sz="1600" dirty="0" smtClean="0"/>
              <a:t>Range: -50 to 300 mmHg</a:t>
            </a:r>
          </a:p>
          <a:p>
            <a:r>
              <a:rPr lang="en-US" sz="1600" dirty="0" err="1" smtClean="0"/>
              <a:t>R</a:t>
            </a:r>
            <a:r>
              <a:rPr lang="en-US" sz="1600" baseline="-25000" dirty="0" err="1" smtClean="0"/>
              <a:t>bridge</a:t>
            </a:r>
            <a:r>
              <a:rPr lang="en-US" sz="1600" dirty="0" smtClean="0"/>
              <a:t> =  800 </a:t>
            </a:r>
            <a:r>
              <a:rPr lang="el-GR" sz="1600" dirty="0" smtClean="0"/>
              <a:t>Ω</a:t>
            </a:r>
            <a:endParaRPr lang="en-US" sz="1600" dirty="0" smtClean="0"/>
          </a:p>
          <a:p>
            <a:r>
              <a:rPr lang="en-US" sz="1600" dirty="0" smtClean="0"/>
              <a:t>Half-bridge design (need two external resistors)</a:t>
            </a:r>
          </a:p>
          <a:p>
            <a:r>
              <a:rPr lang="en-US" sz="1600" dirty="0" smtClean="0"/>
              <a:t>Excitation voltage = 1-8 V</a:t>
            </a:r>
          </a:p>
        </p:txBody>
      </p:sp>
      <p:pic>
        <p:nvPicPr>
          <p:cNvPr id="52231" name="Picture 7"/>
          <p:cNvPicPr>
            <a:picLocks noChangeAspect="1" noChangeArrowheads="1"/>
          </p:cNvPicPr>
          <p:nvPr/>
        </p:nvPicPr>
        <p:blipFill>
          <a:blip r:embed="rId5" cstate="print"/>
          <a:srcRect l="52500" t="23196" r="12500" b="11856"/>
          <a:stretch>
            <a:fillRect/>
          </a:stretch>
        </p:blipFill>
        <p:spPr bwMode="auto">
          <a:xfrm>
            <a:off x="533400" y="1524000"/>
            <a:ext cx="3352800" cy="3771900"/>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Bridge Conditioning Examples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22</a:t>
            </a:fld>
            <a:endParaRPr lang="en-US"/>
          </a:p>
        </p:txBody>
      </p:sp>
      <p:pic>
        <p:nvPicPr>
          <p:cNvPr id="51202" name="Picture 2"/>
          <p:cNvPicPr>
            <a:picLocks noChangeAspect="1" noChangeArrowheads="1"/>
          </p:cNvPicPr>
          <p:nvPr/>
        </p:nvPicPr>
        <p:blipFill>
          <a:blip r:embed="rId3" cstate="print"/>
          <a:srcRect l="20625" t="19588" r="20000" b="3093"/>
          <a:stretch>
            <a:fillRect/>
          </a:stretch>
        </p:blipFill>
        <p:spPr bwMode="auto">
          <a:xfrm>
            <a:off x="0" y="1066800"/>
            <a:ext cx="5984240" cy="4724400"/>
          </a:xfrm>
          <a:prstGeom prst="rect">
            <a:avLst/>
          </a:prstGeom>
          <a:noFill/>
          <a:ln w="9525">
            <a:noFill/>
            <a:miter lim="800000"/>
            <a:headEnd/>
            <a:tailEnd/>
          </a:ln>
          <a:effectLst/>
        </p:spPr>
      </p:pic>
      <p:sp>
        <p:nvSpPr>
          <p:cNvPr id="11" name="TextBox 10"/>
          <p:cNvSpPr txBox="1"/>
          <p:nvPr/>
        </p:nvSpPr>
        <p:spPr>
          <a:xfrm>
            <a:off x="4495800" y="6550223"/>
            <a:ext cx="2580194" cy="307777"/>
          </a:xfrm>
          <a:prstGeom prst="rect">
            <a:avLst/>
          </a:prstGeom>
          <a:noFill/>
        </p:spPr>
        <p:txBody>
          <a:bodyPr wrap="none" rtlCol="0">
            <a:spAutoFit/>
          </a:bodyPr>
          <a:lstStyle/>
          <a:p>
            <a:r>
              <a:rPr lang="en-US" sz="1400" dirty="0" smtClean="0"/>
              <a:t>Source: Linear Technology AN-43</a:t>
            </a:r>
            <a:endParaRPr lang="en-US" sz="1400" dirty="0"/>
          </a:p>
        </p:txBody>
      </p:sp>
      <p:sp>
        <p:nvSpPr>
          <p:cNvPr id="12" name="TextBox 11"/>
          <p:cNvSpPr txBox="1"/>
          <p:nvPr/>
        </p:nvSpPr>
        <p:spPr>
          <a:xfrm>
            <a:off x="6248400" y="1600200"/>
            <a:ext cx="2819400" cy="3170099"/>
          </a:xfrm>
          <a:prstGeom prst="rect">
            <a:avLst/>
          </a:prstGeom>
          <a:noFill/>
        </p:spPr>
        <p:txBody>
          <a:bodyPr wrap="square" rtlCol="0">
            <a:spAutoFit/>
          </a:bodyPr>
          <a:lstStyle/>
          <a:p>
            <a:r>
              <a:rPr lang="en-US" sz="2000" dirty="0" smtClean="0"/>
              <a:t>Potential issue:</a:t>
            </a:r>
          </a:p>
          <a:p>
            <a:r>
              <a:rPr lang="en-US" sz="2000" i="1" dirty="0" smtClean="0"/>
              <a:t>Common-mode voltage !</a:t>
            </a:r>
          </a:p>
          <a:p>
            <a:endParaRPr lang="en-US" sz="2000" dirty="0" smtClean="0"/>
          </a:p>
          <a:p>
            <a:r>
              <a:rPr lang="en-US" sz="2000" dirty="0" smtClean="0"/>
              <a:t>10V supply leads to 5V common-mode and a ~30mV signal from the pressure transducer.</a:t>
            </a:r>
          </a:p>
          <a:p>
            <a:endParaRPr lang="en-US" sz="2000" dirty="0" smtClean="0"/>
          </a:p>
          <a:p>
            <a:r>
              <a:rPr lang="en-US" sz="2000" dirty="0" smtClean="0"/>
              <a:t>For a 12-bit accuracy, CMRR must be </a:t>
            </a:r>
            <a:r>
              <a:rPr lang="en-US" sz="2000" b="1" dirty="0" smtClean="0"/>
              <a:t>~120dB !</a:t>
            </a:r>
            <a:endParaRPr lang="en-US" sz="2000" b="1"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Bridge Conditioning Examples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23</a:t>
            </a:fld>
            <a:endParaRPr lang="en-US"/>
          </a:p>
        </p:txBody>
      </p:sp>
      <p:sp>
        <p:nvSpPr>
          <p:cNvPr id="11" name="TextBox 10"/>
          <p:cNvSpPr txBox="1"/>
          <p:nvPr/>
        </p:nvSpPr>
        <p:spPr>
          <a:xfrm>
            <a:off x="6172200" y="2362200"/>
            <a:ext cx="2580194" cy="307777"/>
          </a:xfrm>
          <a:prstGeom prst="rect">
            <a:avLst/>
          </a:prstGeom>
          <a:noFill/>
        </p:spPr>
        <p:txBody>
          <a:bodyPr wrap="none" rtlCol="0">
            <a:spAutoFit/>
          </a:bodyPr>
          <a:lstStyle/>
          <a:p>
            <a:r>
              <a:rPr lang="en-US" sz="1400" dirty="0" smtClean="0"/>
              <a:t>Source: Linear Technology AN-43</a:t>
            </a:r>
            <a:endParaRPr lang="en-US" sz="1400" dirty="0"/>
          </a:p>
        </p:txBody>
      </p:sp>
      <p:pic>
        <p:nvPicPr>
          <p:cNvPr id="53253" name="Picture 5"/>
          <p:cNvPicPr>
            <a:picLocks noChangeAspect="1" noChangeArrowheads="1"/>
          </p:cNvPicPr>
          <p:nvPr/>
        </p:nvPicPr>
        <p:blipFill>
          <a:blip r:embed="rId3" cstate="print"/>
          <a:srcRect l="12500" t="18041" r="28125" b="7595"/>
          <a:stretch>
            <a:fillRect/>
          </a:stretch>
        </p:blipFill>
        <p:spPr bwMode="auto">
          <a:xfrm>
            <a:off x="4696512" y="3310288"/>
            <a:ext cx="4371288" cy="3319112"/>
          </a:xfrm>
          <a:prstGeom prst="rect">
            <a:avLst/>
          </a:prstGeom>
          <a:noFill/>
          <a:ln w="9525">
            <a:noFill/>
            <a:miter lim="800000"/>
            <a:headEnd/>
            <a:tailEnd/>
          </a:ln>
          <a:effectLst/>
        </p:spPr>
      </p:pic>
      <p:sp>
        <p:nvSpPr>
          <p:cNvPr id="13" name="TextBox 12"/>
          <p:cNvSpPr txBox="1"/>
          <p:nvPr/>
        </p:nvSpPr>
        <p:spPr>
          <a:xfrm>
            <a:off x="6019800" y="1066800"/>
            <a:ext cx="2819400" cy="1261884"/>
          </a:xfrm>
          <a:prstGeom prst="rect">
            <a:avLst/>
          </a:prstGeom>
          <a:noFill/>
          <a:ln>
            <a:solidFill>
              <a:schemeClr val="tx1">
                <a:lumMod val="65000"/>
                <a:lumOff val="35000"/>
              </a:schemeClr>
            </a:solidFill>
          </a:ln>
        </p:spPr>
        <p:txBody>
          <a:bodyPr wrap="square" rtlCol="0">
            <a:spAutoFit/>
          </a:bodyPr>
          <a:lstStyle/>
          <a:p>
            <a:r>
              <a:rPr lang="en-US" sz="2000" dirty="0" smtClean="0"/>
              <a:t>Solution #1:</a:t>
            </a:r>
          </a:p>
          <a:p>
            <a:r>
              <a:rPr lang="en-US" sz="2000" dirty="0" smtClean="0"/>
              <a:t>Drive the bridge so that CM voltage = 0</a:t>
            </a:r>
          </a:p>
          <a:p>
            <a:r>
              <a:rPr lang="en-US" sz="1600" dirty="0" smtClean="0">
                <a:solidFill>
                  <a:schemeClr val="bg1">
                    <a:lumMod val="50000"/>
                  </a:schemeClr>
                </a:solidFill>
              </a:rPr>
              <a:t>Need a negative supply</a:t>
            </a:r>
            <a:endParaRPr lang="en-US" sz="1600" dirty="0">
              <a:solidFill>
                <a:schemeClr val="bg1">
                  <a:lumMod val="50000"/>
                </a:schemeClr>
              </a:solidFill>
            </a:endParaRPr>
          </a:p>
        </p:txBody>
      </p:sp>
      <p:sp>
        <p:nvSpPr>
          <p:cNvPr id="14" name="TextBox 13"/>
          <p:cNvSpPr txBox="1"/>
          <p:nvPr/>
        </p:nvSpPr>
        <p:spPr>
          <a:xfrm>
            <a:off x="1371600" y="4724400"/>
            <a:ext cx="3200400" cy="1015663"/>
          </a:xfrm>
          <a:prstGeom prst="rect">
            <a:avLst/>
          </a:prstGeom>
          <a:noFill/>
          <a:ln>
            <a:solidFill>
              <a:schemeClr val="tx1">
                <a:lumMod val="50000"/>
                <a:lumOff val="50000"/>
              </a:schemeClr>
            </a:solidFill>
          </a:ln>
        </p:spPr>
        <p:txBody>
          <a:bodyPr wrap="square" rtlCol="0">
            <a:spAutoFit/>
          </a:bodyPr>
          <a:lstStyle/>
          <a:p>
            <a:r>
              <a:rPr lang="en-US" sz="2000" dirty="0" smtClean="0"/>
              <a:t>Solution #2:</a:t>
            </a:r>
          </a:p>
          <a:p>
            <a:r>
              <a:rPr lang="en-US" sz="2000" dirty="0" smtClean="0"/>
              <a:t>Use a very high CMRR instrumentation amplifier</a:t>
            </a:r>
            <a:endParaRPr lang="en-US" sz="2000" dirty="0"/>
          </a:p>
        </p:txBody>
      </p:sp>
      <p:sp>
        <p:nvSpPr>
          <p:cNvPr id="15" name="TextBox 14"/>
          <p:cNvSpPr txBox="1"/>
          <p:nvPr/>
        </p:nvSpPr>
        <p:spPr>
          <a:xfrm>
            <a:off x="152400" y="6096000"/>
            <a:ext cx="4191000" cy="400110"/>
          </a:xfrm>
          <a:prstGeom prst="rect">
            <a:avLst/>
          </a:prstGeom>
          <a:noFill/>
        </p:spPr>
        <p:txBody>
          <a:bodyPr wrap="square" rtlCol="0">
            <a:spAutoFit/>
          </a:bodyPr>
          <a:lstStyle/>
          <a:p>
            <a:r>
              <a:rPr lang="en-US" sz="2000" dirty="0" smtClean="0"/>
              <a:t>Many others in Linear AN-43…</a:t>
            </a:r>
            <a:endParaRPr lang="en-US" sz="2000" b="1" dirty="0"/>
          </a:p>
        </p:txBody>
      </p:sp>
      <p:sp>
        <p:nvSpPr>
          <p:cNvPr id="16" name="TextBox 15"/>
          <p:cNvSpPr txBox="1"/>
          <p:nvPr/>
        </p:nvSpPr>
        <p:spPr>
          <a:xfrm>
            <a:off x="4800600" y="6550223"/>
            <a:ext cx="2070054" cy="307777"/>
          </a:xfrm>
          <a:prstGeom prst="rect">
            <a:avLst/>
          </a:prstGeom>
          <a:noFill/>
        </p:spPr>
        <p:txBody>
          <a:bodyPr wrap="none" rtlCol="0">
            <a:spAutoFit/>
          </a:bodyPr>
          <a:lstStyle/>
          <a:p>
            <a:r>
              <a:rPr lang="en-US" sz="1400" dirty="0" smtClean="0"/>
              <a:t>Source: Datasheet LT1043</a:t>
            </a:r>
            <a:endParaRPr lang="en-US" sz="1400" dirty="0"/>
          </a:p>
        </p:txBody>
      </p:sp>
      <p:pic>
        <p:nvPicPr>
          <p:cNvPr id="53251" name="Picture 3"/>
          <p:cNvPicPr>
            <a:picLocks noChangeAspect="1" noChangeArrowheads="1"/>
          </p:cNvPicPr>
          <p:nvPr/>
        </p:nvPicPr>
        <p:blipFill>
          <a:blip r:embed="rId4" cstate="print"/>
          <a:srcRect l="24375" t="31443" r="10000" b="4651"/>
          <a:stretch>
            <a:fillRect/>
          </a:stretch>
        </p:blipFill>
        <p:spPr bwMode="auto">
          <a:xfrm>
            <a:off x="0" y="997027"/>
            <a:ext cx="5410200" cy="3193973"/>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563562"/>
          </a:xfrm>
        </p:spPr>
        <p:txBody>
          <a:bodyPr/>
          <a:lstStyle/>
          <a:p>
            <a:r>
              <a:rPr lang="en-US" sz="3600" dirty="0" smtClean="0"/>
              <a:t>Indirect Measurements of Blood Pressure</a:t>
            </a:r>
            <a:endParaRPr lang="en-US" sz="3600" dirty="0"/>
          </a:p>
        </p:txBody>
      </p:sp>
      <p:sp>
        <p:nvSpPr>
          <p:cNvPr id="5" name="Content Placeholder 4"/>
          <p:cNvSpPr>
            <a:spLocks noGrp="1"/>
          </p:cNvSpPr>
          <p:nvPr>
            <p:ph idx="1"/>
          </p:nvPr>
        </p:nvSpPr>
        <p:spPr/>
        <p:txBody>
          <a:bodyPr>
            <a:normAutofit fontScale="92500" lnSpcReduction="10000"/>
          </a:bodyPr>
          <a:lstStyle/>
          <a:p>
            <a:r>
              <a:rPr lang="en-US" dirty="0" smtClean="0"/>
              <a:t>Non-invasive measurement of intra-arterial pressure</a:t>
            </a:r>
            <a:br>
              <a:rPr lang="en-US" dirty="0" smtClean="0"/>
            </a:br>
            <a:r>
              <a:rPr lang="en-US" sz="2600" dirty="0" smtClean="0">
                <a:solidFill>
                  <a:schemeClr val="tx1">
                    <a:lumMod val="65000"/>
                    <a:lumOff val="35000"/>
                  </a:schemeClr>
                </a:solidFill>
              </a:rPr>
              <a:t>Ideally systolic, diastolic and mean arterial pressure</a:t>
            </a:r>
            <a:endParaRPr lang="en-US" dirty="0" smtClean="0">
              <a:solidFill>
                <a:schemeClr val="tx1">
                  <a:lumMod val="65000"/>
                  <a:lumOff val="35000"/>
                </a:schemeClr>
              </a:solidFill>
            </a:endParaRPr>
          </a:p>
          <a:p>
            <a:r>
              <a:rPr lang="en-US" dirty="0" smtClean="0"/>
              <a:t>Two main methods for point measurements:</a:t>
            </a:r>
          </a:p>
          <a:p>
            <a:pPr lvl="1"/>
            <a:r>
              <a:rPr lang="en-US" dirty="0" smtClean="0"/>
              <a:t>Auscultatory</a:t>
            </a:r>
          </a:p>
          <a:p>
            <a:pPr lvl="1"/>
            <a:r>
              <a:rPr lang="en-US" dirty="0" smtClean="0"/>
              <a:t>Oscillometric</a:t>
            </a:r>
          </a:p>
          <a:p>
            <a:r>
              <a:rPr lang="en-US" dirty="0" smtClean="0"/>
              <a:t>Alternative</a:t>
            </a:r>
          </a:p>
          <a:p>
            <a:pPr lvl="1"/>
            <a:r>
              <a:rPr lang="en-US" dirty="0" smtClean="0"/>
              <a:t>Ultrasound</a:t>
            </a:r>
          </a:p>
          <a:p>
            <a:pPr lvl="1"/>
            <a:r>
              <a:rPr lang="en-US" dirty="0" err="1" smtClean="0"/>
              <a:t>Tonometry</a:t>
            </a:r>
          </a:p>
          <a:p>
            <a:r>
              <a:rPr lang="en-US" dirty="0" smtClean="0"/>
              <a:t>Continuous, non-invasive measurement remains a Holy Grail!</a:t>
            </a:r>
          </a:p>
        </p:txBody>
      </p:sp>
      <p:sp>
        <p:nvSpPr>
          <p:cNvPr id="3" name="Slide Number Placeholder 2"/>
          <p:cNvSpPr>
            <a:spLocks noGrp="1"/>
          </p:cNvSpPr>
          <p:nvPr>
            <p:ph type="sldNum" sz="quarter" idx="11"/>
          </p:nvPr>
        </p:nvSpPr>
        <p:spPr/>
        <p:txBody>
          <a:bodyPr/>
          <a:lstStyle/>
          <a:p>
            <a:fld id="{B6F15528-21DE-4FAA-801E-634DDDAF4B2B}" type="slidenum">
              <a:rPr lang="en-US" smtClean="0"/>
              <a:pPr/>
              <a:t>24</a:t>
            </a:fld>
            <a:endParaRPr lang="en-US"/>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Auscultatory Method</a:t>
            </a:r>
            <a:endParaRPr lang="en-US" dirty="0"/>
          </a:p>
        </p:txBody>
      </p:sp>
      <p:sp>
        <p:nvSpPr>
          <p:cNvPr id="3" name="Content Placeholder 2"/>
          <p:cNvSpPr>
            <a:spLocks noGrp="1"/>
          </p:cNvSpPr>
          <p:nvPr>
            <p:ph idx="1"/>
          </p:nvPr>
        </p:nvSpPr>
        <p:spPr>
          <a:xfrm>
            <a:off x="381000" y="1066800"/>
            <a:ext cx="8229600" cy="5334000"/>
          </a:xfrm>
        </p:spPr>
        <p:txBody>
          <a:bodyPr/>
          <a:lstStyle/>
          <a:p>
            <a:r>
              <a:rPr lang="en-US" dirty="0" smtClean="0"/>
              <a:t>Standard manual method</a:t>
            </a:r>
          </a:p>
          <a:p>
            <a:r>
              <a:rPr lang="en-US" dirty="0" smtClean="0"/>
              <a:t>Uses Korotkoff sounds to detect systolic and diastolic pressures.</a:t>
            </a:r>
          </a:p>
          <a:p>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25</a:t>
            </a:fld>
            <a:endParaRPr lang="en-US"/>
          </a:p>
        </p:txBody>
      </p:sp>
      <p:pic>
        <p:nvPicPr>
          <p:cNvPr id="6" name="Picture 2" descr="fig_07_20"/>
          <p:cNvPicPr preferRelativeResize="0">
            <a:picLocks noChangeAspect="1" noChangeArrowheads="1"/>
          </p:cNvPicPr>
          <p:nvPr>
            <p:custDataLst>
              <p:tags r:id="rId1"/>
            </p:custDataLst>
          </p:nvPr>
        </p:nvPicPr>
        <p:blipFill>
          <a:blip r:embed="rId6" cstate="print"/>
          <a:srcRect/>
          <a:stretch>
            <a:fillRect/>
          </a:stretch>
        </p:blipFill>
        <p:spPr bwMode="auto">
          <a:xfrm>
            <a:off x="228600" y="2819400"/>
            <a:ext cx="5334000" cy="3641780"/>
          </a:xfrm>
          <a:prstGeom prst="rect">
            <a:avLst/>
          </a:prstGeom>
          <a:noFill/>
          <a:ln w="9525">
            <a:noFill/>
            <a:miter lim="800000"/>
            <a:headEnd/>
            <a:tailEnd/>
          </a:ln>
          <a:effectLst/>
        </p:spPr>
      </p:pic>
      <p:sp>
        <p:nvSpPr>
          <p:cNvPr id="7" name="TextBox 6"/>
          <p:cNvSpPr txBox="1"/>
          <p:nvPr/>
        </p:nvSpPr>
        <p:spPr>
          <a:xfrm>
            <a:off x="5943600" y="2438400"/>
            <a:ext cx="2971800" cy="3893374"/>
          </a:xfrm>
          <a:prstGeom prst="rect">
            <a:avLst/>
          </a:prstGeom>
          <a:noFill/>
        </p:spPr>
        <p:txBody>
          <a:bodyPr wrap="square" rtlCol="0">
            <a:spAutoFit/>
          </a:bodyPr>
          <a:lstStyle/>
          <a:p>
            <a:r>
              <a:rPr lang="en-US" sz="2000" dirty="0" smtClean="0"/>
              <a:t>Pressure in the cuff is equal to pressure in the arm: </a:t>
            </a:r>
          </a:p>
          <a:p>
            <a:pPr marL="111125" indent="-111125">
              <a:spcBef>
                <a:spcPts val="600"/>
              </a:spcBef>
              <a:buFont typeface="Arial" pitchFamily="34" charset="0"/>
              <a:buChar char="•"/>
            </a:pPr>
            <a:r>
              <a:rPr lang="en-US" sz="2000" dirty="0" smtClean="0"/>
              <a:t>Cuff &gt; </a:t>
            </a:r>
            <a:r>
              <a:rPr lang="en-US" sz="2000" dirty="0" err="1" smtClean="0"/>
              <a:t>BP</a:t>
            </a:r>
            <a:r>
              <a:rPr lang="en-US" sz="2000" baseline="-25000" dirty="0" err="1" smtClean="0"/>
              <a:t>sys</a:t>
            </a:r>
            <a:endParaRPr lang="en-US" sz="2000" baseline="-25000" dirty="0" smtClean="0"/>
          </a:p>
          <a:p>
            <a:pPr marL="233363"/>
            <a:r>
              <a:rPr lang="en-US" sz="2000" dirty="0" smtClean="0"/>
              <a:t>No flow – no sound</a:t>
            </a:r>
          </a:p>
          <a:p>
            <a:pPr marL="111125" indent="-111125">
              <a:spcBef>
                <a:spcPts val="600"/>
              </a:spcBef>
              <a:buFont typeface="Arial" pitchFamily="34" charset="0"/>
              <a:buChar char="•"/>
            </a:pPr>
            <a:r>
              <a:rPr lang="en-US" sz="2000" dirty="0" err="1" smtClean="0"/>
              <a:t>BP</a:t>
            </a:r>
            <a:r>
              <a:rPr lang="en-US" sz="2000" baseline="-25000" dirty="0" err="1" smtClean="0"/>
              <a:t>sys</a:t>
            </a:r>
            <a:r>
              <a:rPr lang="en-US" sz="2000" dirty="0" smtClean="0"/>
              <a:t> &gt; Cuff &gt; </a:t>
            </a:r>
            <a:r>
              <a:rPr lang="en-US" sz="2000" dirty="0" err="1" smtClean="0"/>
              <a:t>Bp</a:t>
            </a:r>
            <a:r>
              <a:rPr lang="en-US" sz="2000" baseline="-25000" dirty="0" err="1" smtClean="0"/>
              <a:t>dia</a:t>
            </a:r>
            <a:endParaRPr lang="en-US" sz="2000" baseline="-25000" dirty="0" smtClean="0"/>
          </a:p>
          <a:p>
            <a:pPr marL="233363"/>
            <a:r>
              <a:rPr lang="en-US" sz="2000" dirty="0" smtClean="0"/>
              <a:t>Restricted flow (turbulence) – sound</a:t>
            </a:r>
          </a:p>
          <a:p>
            <a:pPr marL="111125" indent="-111125">
              <a:spcBef>
                <a:spcPts val="600"/>
              </a:spcBef>
              <a:buFont typeface="Arial" pitchFamily="34" charset="0"/>
              <a:buChar char="•"/>
            </a:pPr>
            <a:r>
              <a:rPr lang="en-US" sz="2000" dirty="0" smtClean="0"/>
              <a:t>Cuff &lt; </a:t>
            </a:r>
            <a:r>
              <a:rPr lang="en-US" sz="2000" dirty="0" err="1" smtClean="0"/>
              <a:t>Bp</a:t>
            </a:r>
            <a:r>
              <a:rPr lang="en-US" sz="2000" baseline="-25000" dirty="0" err="1" smtClean="0"/>
              <a:t>dia</a:t>
            </a:r>
            <a:endParaRPr lang="en-US" sz="2000" baseline="-25000" dirty="0" smtClean="0"/>
          </a:p>
          <a:p>
            <a:pPr marL="233363"/>
            <a:r>
              <a:rPr lang="en-US" sz="2000" dirty="0" smtClean="0"/>
              <a:t>Unimpeded flow – no sound</a:t>
            </a:r>
          </a:p>
          <a:p>
            <a:endParaRPr lang="en-US" sz="2000" baseline="-25000" dirty="0" smtClean="0"/>
          </a:p>
        </p:txBody>
      </p:sp>
      <p:pic>
        <p:nvPicPr>
          <p:cNvPr id="8" name="blood_pressure_sounds.mp3">
            <a:hlinkClick r:id="" action="ppaction://media"/>
          </p:cNvPr>
          <p:cNvPicPr>
            <a:picLocks noRot="1" noChangeAspect="1"/>
          </p:cNvPicPr>
          <p:nvPr>
            <a:audioFile r:link="rId3"/>
            <p:extLst>
              <p:ext uri="{DAA4B4D4-6D71-4841-9C94-3DE7FCFB9230}">
                <p14:media xmlns:p14="http://schemas.microsoft.com/office/powerpoint/2010/main" r:link="rId2"/>
              </p:ext>
            </p:extLst>
          </p:nvPr>
        </p:nvPicPr>
        <p:blipFill>
          <a:blip r:embed="rId7" cstate="print"/>
          <a:stretch>
            <a:fillRect/>
          </a:stretch>
        </p:blipFill>
        <p:spPr>
          <a:xfrm>
            <a:off x="304800" y="457200"/>
            <a:ext cx="244475" cy="244475"/>
          </a:xfrm>
          <a:prstGeom prst="rect">
            <a:avLst/>
          </a:prstGeom>
        </p:spPr>
      </p:pic>
      <p:sp>
        <p:nvSpPr>
          <p:cNvPr id="9" name="TextBox 8"/>
          <p:cNvSpPr txBox="1"/>
          <p:nvPr/>
        </p:nvSpPr>
        <p:spPr>
          <a:xfrm>
            <a:off x="4114801" y="6550224"/>
            <a:ext cx="4341701" cy="307777"/>
          </a:xfrm>
          <a:prstGeom prst="rect">
            <a:avLst/>
          </a:prstGeom>
          <a:noFill/>
        </p:spPr>
        <p:txBody>
          <a:bodyPr wrap="none" rtlCol="0">
            <a:spAutoFit/>
          </a:bodyPr>
          <a:lstStyle/>
          <a:p>
            <a:r>
              <a:rPr lang="en-US" sz="1400" dirty="0" smtClean="0"/>
              <a:t>Source: Medical Instrumentation, J. Webster, Wiley, 2009</a:t>
            </a:r>
            <a:endParaRPr lang="en-US" sz="1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1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Oscillometric Method</a:t>
            </a:r>
            <a:endParaRPr lang="en-US" dirty="0"/>
          </a:p>
        </p:txBody>
      </p:sp>
      <p:sp>
        <p:nvSpPr>
          <p:cNvPr id="3" name="Content Placeholder 2"/>
          <p:cNvSpPr>
            <a:spLocks noGrp="1"/>
          </p:cNvSpPr>
          <p:nvPr>
            <p:ph idx="1"/>
          </p:nvPr>
        </p:nvSpPr>
        <p:spPr>
          <a:xfrm>
            <a:off x="457200" y="914400"/>
            <a:ext cx="8229600" cy="5334000"/>
          </a:xfrm>
        </p:spPr>
        <p:txBody>
          <a:bodyPr>
            <a:normAutofit/>
          </a:bodyPr>
          <a:lstStyle/>
          <a:p>
            <a:r>
              <a:rPr lang="en-US" sz="2000" dirty="0" smtClean="0"/>
              <a:t>For automated measurements, oscillometric, pressure-based method is </a:t>
            </a:r>
            <a:r>
              <a:rPr lang="en-US" sz="2000" dirty="0" smtClean="0"/>
              <a:t>preferred (less susceptible to noise).</a:t>
            </a:r>
          </a:p>
          <a:p>
            <a:r>
              <a:rPr lang="en-US" sz="2000" dirty="0" smtClean="0"/>
              <a:t>As </a:t>
            </a:r>
            <a:r>
              <a:rPr lang="en-US" sz="2000" dirty="0" smtClean="0"/>
              <a:t>the cuff deflates, pressure oscillations transmitted to the cuff are recorded and analyzed.</a:t>
            </a:r>
          </a:p>
          <a:p>
            <a:r>
              <a:rPr lang="en-US" sz="2000" dirty="0" smtClean="0"/>
              <a:t>Onset (systolic) and offset (diastolic) are estimated based on proprietary algorithms.</a:t>
            </a:r>
          </a:p>
          <a:p>
            <a:endParaRPr lang="en-US" sz="2000" dirty="0" smtClean="0"/>
          </a:p>
          <a:p>
            <a:endParaRPr lang="en-US" sz="20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26</a:t>
            </a:fld>
            <a:endParaRPr lang="en-US"/>
          </a:p>
        </p:txBody>
      </p:sp>
      <p:pic>
        <p:nvPicPr>
          <p:cNvPr id="6" name="Picture 2" descr="fig_07_22"/>
          <p:cNvPicPr preferRelativeResize="0">
            <a:picLocks noChangeAspect="1" noChangeArrowheads="1"/>
          </p:cNvPicPr>
          <p:nvPr>
            <p:custDataLst>
              <p:tags r:id="rId1"/>
            </p:custDataLst>
          </p:nvPr>
        </p:nvPicPr>
        <p:blipFill>
          <a:blip r:embed="rId4" cstate="print"/>
          <a:srcRect l="6786" r="6612"/>
          <a:stretch>
            <a:fillRect/>
          </a:stretch>
        </p:blipFill>
        <p:spPr bwMode="auto">
          <a:xfrm>
            <a:off x="4419600" y="3276600"/>
            <a:ext cx="4646502" cy="2989541"/>
          </a:xfrm>
          <a:prstGeom prst="rect">
            <a:avLst/>
          </a:prstGeom>
          <a:noFill/>
          <a:ln w="9525">
            <a:noFill/>
            <a:miter lim="800000"/>
            <a:headEnd/>
            <a:tailEnd/>
          </a:ln>
          <a:effectLst/>
        </p:spPr>
      </p:pic>
      <p:sp>
        <p:nvSpPr>
          <p:cNvPr id="7" name="TextBox 6"/>
          <p:cNvSpPr txBox="1"/>
          <p:nvPr/>
        </p:nvSpPr>
        <p:spPr>
          <a:xfrm>
            <a:off x="5029200" y="6581001"/>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cxnSp>
        <p:nvCxnSpPr>
          <p:cNvPr id="9" name="Straight Arrow Connector 8"/>
          <p:cNvCxnSpPr/>
          <p:nvPr/>
        </p:nvCxnSpPr>
        <p:spPr>
          <a:xfrm rot="5400000">
            <a:off x="6637873" y="3970873"/>
            <a:ext cx="1143000" cy="821254"/>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150119" y="3440668"/>
            <a:ext cx="1583254" cy="369332"/>
          </a:xfrm>
          <a:prstGeom prst="rect">
            <a:avLst/>
          </a:prstGeom>
          <a:noFill/>
        </p:spPr>
        <p:txBody>
          <a:bodyPr wrap="none" rtlCol="0">
            <a:spAutoFit/>
          </a:bodyPr>
          <a:lstStyle/>
          <a:p>
            <a:r>
              <a:rPr lang="en-US" dirty="0" smtClean="0"/>
              <a:t>AC component</a:t>
            </a:r>
            <a:endParaRPr lang="en-US" dirty="0"/>
          </a:p>
        </p:txBody>
      </p:sp>
      <p:cxnSp>
        <p:nvCxnSpPr>
          <p:cNvPr id="12" name="Straight Arrow Connector 11"/>
          <p:cNvCxnSpPr/>
          <p:nvPr/>
        </p:nvCxnSpPr>
        <p:spPr>
          <a:xfrm rot="10800000" flipV="1">
            <a:off x="6493946" y="3810000"/>
            <a:ext cx="1126054" cy="381000"/>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pic>
        <p:nvPicPr>
          <p:cNvPr id="65537" name="Picture 1"/>
          <p:cNvPicPr>
            <a:picLocks noChangeAspect="1" noChangeArrowheads="1"/>
          </p:cNvPicPr>
          <p:nvPr/>
        </p:nvPicPr>
        <p:blipFill>
          <a:blip r:embed="rId5" cstate="print"/>
          <a:srcRect/>
          <a:stretch>
            <a:fillRect/>
          </a:stretch>
        </p:blipFill>
        <p:spPr bwMode="auto">
          <a:xfrm>
            <a:off x="0" y="3975397"/>
            <a:ext cx="4395560" cy="2425403"/>
          </a:xfrm>
          <a:prstGeom prst="rect">
            <a:avLst/>
          </a:prstGeom>
          <a:noFill/>
          <a:ln w="9525">
            <a:noFill/>
            <a:miter lim="800000"/>
            <a:headEnd/>
            <a:tailEnd/>
          </a:ln>
        </p:spPr>
      </p:pic>
      <p:sp>
        <p:nvSpPr>
          <p:cNvPr id="15" name="TextBox 14"/>
          <p:cNvSpPr txBox="1"/>
          <p:nvPr/>
        </p:nvSpPr>
        <p:spPr>
          <a:xfrm>
            <a:off x="0" y="6324600"/>
            <a:ext cx="4826834" cy="276999"/>
          </a:xfrm>
          <a:prstGeom prst="rect">
            <a:avLst/>
          </a:prstGeom>
          <a:noFill/>
        </p:spPr>
        <p:txBody>
          <a:bodyPr wrap="none" rtlCol="0">
            <a:spAutoFit/>
          </a:bodyPr>
          <a:lstStyle/>
          <a:p>
            <a:r>
              <a:rPr lang="en-US" sz="1200" dirty="0" smtClean="0"/>
              <a:t>Source: </a:t>
            </a:r>
            <a:r>
              <a:rPr lang="en-US" sz="1200" i="1" dirty="0" smtClean="0"/>
              <a:t>Cardiovascular devices and their applications</a:t>
            </a:r>
            <a:r>
              <a:rPr lang="en-US" sz="1200" dirty="0" smtClean="0"/>
              <a:t>, Geddes, Wiley, 1984</a:t>
            </a:r>
            <a:endParaRPr lang="en-US" sz="1200" dirty="0"/>
          </a:p>
        </p:txBody>
      </p:sp>
      <p:sp>
        <p:nvSpPr>
          <p:cNvPr id="16" name="TextBox 15"/>
          <p:cNvSpPr txBox="1"/>
          <p:nvPr/>
        </p:nvSpPr>
        <p:spPr>
          <a:xfrm>
            <a:off x="220414" y="3548390"/>
            <a:ext cx="3276600" cy="523220"/>
          </a:xfrm>
          <a:prstGeom prst="rect">
            <a:avLst/>
          </a:prstGeom>
          <a:noFill/>
        </p:spPr>
        <p:txBody>
          <a:bodyPr wrap="square" rtlCol="0">
            <a:spAutoFit/>
          </a:bodyPr>
          <a:lstStyle/>
          <a:p>
            <a:r>
              <a:rPr lang="en-US" sz="1400" i="1" dirty="0" smtClean="0"/>
              <a:t>Comparison of Auscultatory and Oscillometric methods:</a:t>
            </a:r>
            <a:endParaRPr lang="en-US" sz="1400" i="1" dirty="0"/>
          </a:p>
        </p:txBody>
      </p:sp>
      <p:grpSp>
        <p:nvGrpSpPr>
          <p:cNvPr id="32" name="Group 31"/>
          <p:cNvGrpSpPr/>
          <p:nvPr/>
        </p:nvGrpSpPr>
        <p:grpSpPr>
          <a:xfrm>
            <a:off x="5029200" y="4064927"/>
            <a:ext cx="627766" cy="491365"/>
            <a:chOff x="-1747650" y="1657477"/>
            <a:chExt cx="1447800" cy="1133223"/>
          </a:xfrm>
        </p:grpSpPr>
        <p:sp>
          <p:nvSpPr>
            <p:cNvPr id="17" name="Oval 16"/>
            <p:cNvSpPr/>
            <p:nvPr/>
          </p:nvSpPr>
          <p:spPr>
            <a:xfrm>
              <a:off x="-1747650" y="1657477"/>
              <a:ext cx="1447800" cy="11332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524000" y="1893332"/>
              <a:ext cx="990600" cy="6858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p:nvPr/>
          </p:nvCxnSpPr>
          <p:spPr>
            <a:xfrm>
              <a:off x="-1143000" y="2045732"/>
              <a:ext cx="304800" cy="762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6172200" y="3294158"/>
            <a:ext cx="561685" cy="439642"/>
            <a:chOff x="-1790700" y="3177064"/>
            <a:chExt cx="1295400" cy="1013936"/>
          </a:xfrm>
        </p:grpSpPr>
        <p:sp>
          <p:nvSpPr>
            <p:cNvPr id="20" name="Oval 19"/>
            <p:cNvSpPr/>
            <p:nvPr/>
          </p:nvSpPr>
          <p:spPr>
            <a:xfrm>
              <a:off x="-1790700" y="3177064"/>
              <a:ext cx="1295400" cy="10139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638300" y="3341132"/>
              <a:ext cx="990600" cy="6858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829257">
              <a:off x="-1249297" y="3440939"/>
              <a:ext cx="304800" cy="14431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p:cNvGrpSpPr/>
          <p:nvPr/>
        </p:nvGrpSpPr>
        <p:grpSpPr>
          <a:xfrm>
            <a:off x="7946075" y="4452048"/>
            <a:ext cx="512125" cy="362139"/>
            <a:chOff x="-1769425" y="4515100"/>
            <a:chExt cx="1181100" cy="835191"/>
          </a:xfrm>
        </p:grpSpPr>
        <p:sp>
          <p:nvSpPr>
            <p:cNvPr id="24" name="Oval 23"/>
            <p:cNvSpPr/>
            <p:nvPr/>
          </p:nvSpPr>
          <p:spPr>
            <a:xfrm>
              <a:off x="-1769425" y="4515100"/>
              <a:ext cx="1181100" cy="8351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1676400" y="4610100"/>
              <a:ext cx="990600" cy="675873"/>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a:endCxn id="27" idx="4"/>
            </p:cNvCxnSpPr>
            <p:nvPr/>
          </p:nvCxnSpPr>
          <p:spPr>
            <a:xfrm rot="16200000" flipH="1">
              <a:off x="-1328748" y="4820936"/>
              <a:ext cx="183854" cy="11654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rot="829257">
              <a:off x="-1295400" y="4677824"/>
              <a:ext cx="304800" cy="2976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Oscillometric Blood Pressure Cuff</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27</a:t>
            </a:fld>
            <a:endParaRPr lang="en-US"/>
          </a:p>
        </p:txBody>
      </p:sp>
      <p:pic>
        <p:nvPicPr>
          <p:cNvPr id="54273" name="Picture 1" descr="http://ecx.images-amazon.com/images/I/51iT5fqQd%2BL._SS500_.jpg"/>
          <p:cNvPicPr>
            <a:picLocks noChangeAspect="1" noChangeArrowheads="1"/>
          </p:cNvPicPr>
          <p:nvPr/>
        </p:nvPicPr>
        <p:blipFill>
          <a:blip r:embed="rId3" cstate="print"/>
          <a:srcRect/>
          <a:stretch>
            <a:fillRect/>
          </a:stretch>
        </p:blipFill>
        <p:spPr bwMode="auto">
          <a:xfrm>
            <a:off x="6210300" y="3200400"/>
            <a:ext cx="2933700" cy="2933700"/>
          </a:xfrm>
          <a:prstGeom prst="rect">
            <a:avLst/>
          </a:prstGeom>
          <a:noFill/>
        </p:spPr>
      </p:pic>
      <p:pic>
        <p:nvPicPr>
          <p:cNvPr id="6" name="Picture 2" descr="fig_07_23"/>
          <p:cNvPicPr preferRelativeResize="0">
            <a:picLocks noChangeAspect="1" noChangeArrowheads="1"/>
          </p:cNvPicPr>
          <p:nvPr>
            <p:custDataLst>
              <p:tags r:id="rId1"/>
            </p:custDataLst>
          </p:nvPr>
        </p:nvPicPr>
        <p:blipFill>
          <a:blip r:embed="rId4" cstate="print">
            <a:clrChange>
              <a:clrFrom>
                <a:srgbClr val="FFFFFF"/>
              </a:clrFrom>
              <a:clrTo>
                <a:srgbClr val="FFFFFF">
                  <a:alpha val="0"/>
                </a:srgbClr>
              </a:clrTo>
            </a:clrChange>
          </a:blip>
          <a:srcRect/>
          <a:stretch>
            <a:fillRect/>
          </a:stretch>
        </p:blipFill>
        <p:spPr bwMode="auto">
          <a:xfrm>
            <a:off x="152400" y="1219200"/>
            <a:ext cx="6369789" cy="3810000"/>
          </a:xfrm>
          <a:prstGeom prst="rect">
            <a:avLst/>
          </a:prstGeom>
          <a:noFill/>
          <a:ln w="9525">
            <a:noFill/>
            <a:miter lim="800000"/>
            <a:headEnd/>
            <a:tailEnd/>
          </a:ln>
          <a:effectLst/>
        </p:spPr>
      </p:pic>
      <p:sp>
        <p:nvSpPr>
          <p:cNvPr id="8" name="TextBox 7"/>
          <p:cNvSpPr txBox="1"/>
          <p:nvPr/>
        </p:nvSpPr>
        <p:spPr>
          <a:xfrm>
            <a:off x="6172200" y="6019800"/>
            <a:ext cx="2773406" cy="523220"/>
          </a:xfrm>
          <a:prstGeom prst="rect">
            <a:avLst/>
          </a:prstGeom>
          <a:noFill/>
        </p:spPr>
        <p:txBody>
          <a:bodyPr wrap="square" rtlCol="0">
            <a:spAutoFit/>
          </a:bodyPr>
          <a:lstStyle/>
          <a:p>
            <a:r>
              <a:rPr lang="en-US" sz="1400" i="1" dirty="0" smtClean="0"/>
              <a:t>Omron  HEM-780 Automatic Blood  Pressure Monitor</a:t>
            </a:r>
            <a:endParaRPr lang="en-US" sz="1400" i="1" dirty="0"/>
          </a:p>
        </p:txBody>
      </p:sp>
      <p:sp>
        <p:nvSpPr>
          <p:cNvPr id="9" name="TextBox 8"/>
          <p:cNvSpPr txBox="1"/>
          <p:nvPr/>
        </p:nvSpPr>
        <p:spPr>
          <a:xfrm>
            <a:off x="381000" y="5105400"/>
            <a:ext cx="5562600" cy="307777"/>
          </a:xfrm>
          <a:prstGeom prst="rect">
            <a:avLst/>
          </a:prstGeom>
          <a:noFill/>
        </p:spPr>
        <p:txBody>
          <a:bodyPr wrap="square" rtlCol="0">
            <a:spAutoFit/>
          </a:bodyPr>
          <a:lstStyle/>
          <a:p>
            <a:r>
              <a:rPr lang="en-US" sz="1400" i="1" dirty="0" smtClean="0"/>
              <a:t>Typical architecture of an automated oscillometric blood pressure monitor</a:t>
            </a:r>
            <a:endParaRPr lang="en-US" sz="1400" i="1" dirty="0"/>
          </a:p>
        </p:txBody>
      </p:sp>
      <p:sp>
        <p:nvSpPr>
          <p:cNvPr id="10" name="TextBox 9"/>
          <p:cNvSpPr txBox="1"/>
          <p:nvPr/>
        </p:nvSpPr>
        <p:spPr>
          <a:xfrm>
            <a:off x="2819400" y="6550223"/>
            <a:ext cx="4341701" cy="307777"/>
          </a:xfrm>
          <a:prstGeom prst="rect">
            <a:avLst/>
          </a:prstGeom>
          <a:noFill/>
        </p:spPr>
        <p:txBody>
          <a:bodyPr wrap="none" rtlCol="0">
            <a:spAutoFit/>
          </a:bodyPr>
          <a:lstStyle/>
          <a:p>
            <a:r>
              <a:rPr lang="en-US" sz="1400" dirty="0" smtClean="0"/>
              <a:t>Source: Medical Instrumentation, J. Webster, Wiley, 2009</a:t>
            </a:r>
            <a:endParaRPr lang="en-US" sz="1400" dirty="0"/>
          </a:p>
        </p:txBody>
      </p:sp>
      <p:sp>
        <p:nvSpPr>
          <p:cNvPr id="12" name="Explosion 1 11"/>
          <p:cNvSpPr/>
          <p:nvPr/>
        </p:nvSpPr>
        <p:spPr>
          <a:xfrm rot="19030412">
            <a:off x="6806632" y="1067108"/>
            <a:ext cx="2362200" cy="14478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Project Idea !</a:t>
            </a:r>
            <a:endParaRPr lang="en-US" sz="2000"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Methods</a:t>
            </a:r>
            <a:endParaRPr lang="en-US" dirty="0"/>
          </a:p>
        </p:txBody>
      </p:sp>
      <p:sp>
        <p:nvSpPr>
          <p:cNvPr id="3" name="Content Placeholder 2"/>
          <p:cNvSpPr>
            <a:spLocks noGrp="1"/>
          </p:cNvSpPr>
          <p:nvPr>
            <p:ph idx="1"/>
          </p:nvPr>
        </p:nvSpPr>
        <p:spPr>
          <a:xfrm>
            <a:off x="381000" y="990600"/>
            <a:ext cx="8229600" cy="5334000"/>
          </a:xfrm>
        </p:spPr>
        <p:txBody>
          <a:bodyPr>
            <a:normAutofit/>
          </a:bodyPr>
          <a:lstStyle/>
          <a:p>
            <a:r>
              <a:rPr lang="en-US" sz="2800" dirty="0" smtClean="0"/>
              <a:t>Doppler Ultrasound</a:t>
            </a:r>
            <a:br>
              <a:rPr lang="en-US" sz="2800" dirty="0" smtClean="0"/>
            </a:br>
            <a:r>
              <a:rPr lang="en-US" sz="2000" dirty="0" smtClean="0">
                <a:solidFill>
                  <a:schemeClr val="tx1">
                    <a:lumMod val="65000"/>
                    <a:lumOff val="35000"/>
                  </a:schemeClr>
                </a:solidFill>
              </a:rPr>
              <a:t>Similar to </a:t>
            </a:r>
            <a:r>
              <a:rPr lang="en-US" sz="2000" dirty="0" err="1" smtClean="0">
                <a:solidFill>
                  <a:schemeClr val="tx1">
                    <a:lumMod val="65000"/>
                    <a:lumOff val="35000"/>
                  </a:schemeClr>
                </a:solidFill>
              </a:rPr>
              <a:t>auscultatory</a:t>
            </a:r>
            <a:r>
              <a:rPr lang="en-US" sz="2000" dirty="0" smtClean="0">
                <a:solidFill>
                  <a:schemeClr val="tx1">
                    <a:lumMod val="65000"/>
                    <a:lumOff val="35000"/>
                  </a:schemeClr>
                </a:solidFill>
              </a:rPr>
              <a:t>, but using Doppler ultrasound to detect vibration of artery and blood.</a:t>
            </a:r>
            <a:br>
              <a:rPr lang="en-US" sz="2000" dirty="0" smtClean="0">
                <a:solidFill>
                  <a:schemeClr val="tx1">
                    <a:lumMod val="65000"/>
                    <a:lumOff val="35000"/>
                  </a:schemeClr>
                </a:solidFill>
              </a:rPr>
            </a:br>
            <a:endParaRPr lang="en-US" sz="2800" dirty="0" smtClean="0">
              <a:solidFill>
                <a:schemeClr val="tx1">
                  <a:lumMod val="65000"/>
                  <a:lumOff val="35000"/>
                </a:schemeClr>
              </a:solidFill>
            </a:endParaRPr>
          </a:p>
          <a:p>
            <a:r>
              <a:rPr lang="en-US" sz="2800" dirty="0" smtClean="0"/>
              <a:t>Arterial </a:t>
            </a:r>
            <a:r>
              <a:rPr lang="en-US" sz="2800" dirty="0" err="1" smtClean="0"/>
              <a:t>tonometry</a:t>
            </a:r>
            <a:r>
              <a:rPr lang="en-US" sz="2800" dirty="0" smtClean="0"/>
              <a:t/>
            </a:r>
            <a:br>
              <a:rPr lang="en-US" sz="2800" dirty="0" smtClean="0"/>
            </a:br>
            <a:r>
              <a:rPr lang="en-US" sz="2000" dirty="0" smtClean="0">
                <a:solidFill>
                  <a:schemeClr val="tx1">
                    <a:lumMod val="65000"/>
                    <a:lumOff val="35000"/>
                  </a:schemeClr>
                </a:solidFill>
              </a:rPr>
              <a:t>The pressure applied on the artery to</a:t>
            </a:r>
            <a:br>
              <a:rPr lang="en-US" sz="2000" dirty="0" smtClean="0">
                <a:solidFill>
                  <a:schemeClr val="tx1">
                    <a:lumMod val="65000"/>
                    <a:lumOff val="35000"/>
                  </a:schemeClr>
                </a:solidFill>
              </a:rPr>
            </a:br>
            <a:r>
              <a:rPr lang="en-US" sz="2000" dirty="0" smtClean="0">
                <a:solidFill>
                  <a:schemeClr val="tx1">
                    <a:lumMod val="65000"/>
                    <a:lumOff val="35000"/>
                  </a:schemeClr>
                </a:solidFill>
              </a:rPr>
              <a:t>flatten it equals the pressure inside the</a:t>
            </a:r>
            <a:br>
              <a:rPr lang="en-US" sz="2000" dirty="0" smtClean="0">
                <a:solidFill>
                  <a:schemeClr val="tx1">
                    <a:lumMod val="65000"/>
                    <a:lumOff val="35000"/>
                  </a:schemeClr>
                </a:solidFill>
              </a:rPr>
            </a:br>
            <a:r>
              <a:rPr lang="en-US" sz="2000" dirty="0" smtClean="0">
                <a:solidFill>
                  <a:schemeClr val="tx1">
                    <a:lumMod val="65000"/>
                    <a:lumOff val="35000"/>
                  </a:schemeClr>
                </a:solidFill>
              </a:rPr>
              <a:t>artery.</a:t>
            </a:r>
          </a:p>
          <a:p>
            <a:endParaRPr lang="en-US" sz="2800" dirty="0" smtClean="0">
              <a:solidFill>
                <a:schemeClr val="tx1">
                  <a:lumMod val="65000"/>
                  <a:lumOff val="35000"/>
                </a:schemeClr>
              </a:solidFill>
            </a:endParaRPr>
          </a:p>
          <a:p>
            <a:r>
              <a:rPr lang="en-US" sz="2800" dirty="0" smtClean="0"/>
              <a:t>Volume clamp (</a:t>
            </a:r>
            <a:r>
              <a:rPr lang="en-US" sz="2800" dirty="0" err="1" smtClean="0"/>
              <a:t>Peñáz</a:t>
            </a:r>
            <a:r>
              <a:rPr lang="en-US" sz="2800" dirty="0" smtClean="0"/>
              <a:t> method)</a:t>
            </a:r>
            <a:br>
              <a:rPr lang="en-US" sz="2800" dirty="0" smtClean="0"/>
            </a:br>
            <a:r>
              <a:rPr lang="en-US" sz="2000" dirty="0" smtClean="0">
                <a:solidFill>
                  <a:schemeClr val="tx1">
                    <a:lumMod val="65000"/>
                    <a:lumOff val="35000"/>
                  </a:schemeClr>
                </a:solidFill>
              </a:rPr>
              <a:t>With a finger cuff, clamp the blood volume by</a:t>
            </a:r>
            <a:br>
              <a:rPr lang="en-US" sz="2000" dirty="0" smtClean="0">
                <a:solidFill>
                  <a:schemeClr val="tx1">
                    <a:lumMod val="65000"/>
                    <a:lumOff val="35000"/>
                  </a:schemeClr>
                </a:solidFill>
              </a:rPr>
            </a:br>
            <a:r>
              <a:rPr lang="en-US" sz="2000" dirty="0" smtClean="0">
                <a:solidFill>
                  <a:schemeClr val="tx1">
                    <a:lumMod val="65000"/>
                    <a:lumOff val="35000"/>
                  </a:schemeClr>
                </a:solidFill>
              </a:rPr>
              <a:t>adjusting continuously the pressure based on</a:t>
            </a:r>
            <a:br>
              <a:rPr lang="en-US" sz="2000" dirty="0" smtClean="0">
                <a:solidFill>
                  <a:schemeClr val="tx1">
                    <a:lumMod val="65000"/>
                    <a:lumOff val="35000"/>
                  </a:schemeClr>
                </a:solidFill>
              </a:rPr>
            </a:br>
            <a:r>
              <a:rPr lang="en-US" sz="2000" dirty="0" err="1" smtClean="0">
                <a:solidFill>
                  <a:schemeClr val="tx1">
                    <a:lumMod val="65000"/>
                    <a:lumOff val="35000"/>
                  </a:schemeClr>
                </a:solidFill>
              </a:rPr>
              <a:t>photoplethysmograph</a:t>
            </a:r>
            <a:r>
              <a:rPr lang="en-US" sz="2000" dirty="0" smtClean="0">
                <a:solidFill>
                  <a:schemeClr val="tx1">
                    <a:lumMod val="65000"/>
                    <a:lumOff val="35000"/>
                  </a:schemeClr>
                </a:solidFill>
              </a:rPr>
              <a:t> signal. The ‘correction’</a:t>
            </a:r>
            <a:br>
              <a:rPr lang="en-US" sz="2000" dirty="0" smtClean="0">
                <a:solidFill>
                  <a:schemeClr val="tx1">
                    <a:lumMod val="65000"/>
                    <a:lumOff val="35000"/>
                  </a:schemeClr>
                </a:solidFill>
              </a:rPr>
            </a:br>
            <a:r>
              <a:rPr lang="en-US" sz="2000" dirty="0" smtClean="0">
                <a:solidFill>
                  <a:schemeClr val="tx1">
                    <a:lumMod val="65000"/>
                    <a:lumOff val="35000"/>
                  </a:schemeClr>
                </a:solidFill>
              </a:rPr>
              <a:t>follows the arterial pressure.</a:t>
            </a:r>
            <a:endParaRPr lang="en-US" sz="2800" dirty="0" smtClean="0">
              <a:solidFill>
                <a:schemeClr val="tx1">
                  <a:lumMod val="65000"/>
                  <a:lumOff val="35000"/>
                </a:schemeClr>
              </a:solidFill>
            </a:endParaRPr>
          </a:p>
          <a:p>
            <a:endParaRPr lang="en-US" sz="28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28</a:t>
            </a:fld>
            <a:endParaRPr lang="en-US"/>
          </a:p>
        </p:txBody>
      </p:sp>
      <p:pic>
        <p:nvPicPr>
          <p:cNvPr id="64514" name="Picture 2" descr="Volume-clamp mechanism"/>
          <p:cNvPicPr>
            <a:picLocks noChangeAspect="1" noChangeArrowheads="1"/>
          </p:cNvPicPr>
          <p:nvPr/>
        </p:nvPicPr>
        <p:blipFill>
          <a:blip r:embed="rId3" cstate="print"/>
          <a:srcRect/>
          <a:stretch>
            <a:fillRect/>
          </a:stretch>
        </p:blipFill>
        <p:spPr bwMode="auto">
          <a:xfrm>
            <a:off x="6019800" y="4495800"/>
            <a:ext cx="2563518" cy="2076451"/>
          </a:xfrm>
          <a:prstGeom prst="rect">
            <a:avLst/>
          </a:prstGeom>
          <a:noFill/>
        </p:spPr>
      </p:pic>
      <p:pic>
        <p:nvPicPr>
          <p:cNvPr id="64515" name="Picture 3"/>
          <p:cNvPicPr>
            <a:picLocks noChangeAspect="1" noChangeArrowheads="1"/>
          </p:cNvPicPr>
          <p:nvPr/>
        </p:nvPicPr>
        <p:blipFill>
          <a:blip r:embed="rId4" cstate="print"/>
          <a:srcRect l="31102" t="37667" r="13064" b="17934"/>
          <a:stretch>
            <a:fillRect/>
          </a:stretch>
        </p:blipFill>
        <p:spPr bwMode="auto">
          <a:xfrm>
            <a:off x="5154083" y="2057400"/>
            <a:ext cx="3989917" cy="2209800"/>
          </a:xfrm>
          <a:prstGeom prst="rect">
            <a:avLst/>
          </a:prstGeom>
          <a:noFill/>
          <a:ln w="9525">
            <a:noFill/>
            <a:miter lim="800000"/>
            <a:headEnd/>
            <a:tailEnd/>
          </a:ln>
          <a:effectLst/>
        </p:spPr>
      </p:pic>
      <p:sp>
        <p:nvSpPr>
          <p:cNvPr id="8" name="TextBox 7"/>
          <p:cNvSpPr txBox="1"/>
          <p:nvPr/>
        </p:nvSpPr>
        <p:spPr>
          <a:xfrm>
            <a:off x="2743200" y="6550223"/>
            <a:ext cx="6054286" cy="307777"/>
          </a:xfrm>
          <a:prstGeom prst="rect">
            <a:avLst/>
          </a:prstGeom>
          <a:noFill/>
        </p:spPr>
        <p:txBody>
          <a:bodyPr wrap="none" rtlCol="0">
            <a:spAutoFit/>
          </a:bodyPr>
          <a:lstStyle/>
          <a:p>
            <a:r>
              <a:rPr lang="en-US" sz="1400" dirty="0" smtClean="0"/>
              <a:t>Source: </a:t>
            </a:r>
            <a:r>
              <a:rPr lang="en-US" sz="1400" dirty="0" err="1" smtClean="0"/>
              <a:t>FinaPres</a:t>
            </a:r>
            <a:r>
              <a:rPr lang="en-US" sz="1400" dirty="0" smtClean="0"/>
              <a:t> &amp;  </a:t>
            </a:r>
            <a:r>
              <a:rPr lang="en-US" sz="1400" dirty="0" err="1" smtClean="0"/>
              <a:t>Eckerle</a:t>
            </a:r>
            <a:r>
              <a:rPr lang="en-US" sz="1400" dirty="0" smtClean="0"/>
              <a:t>, Arterial </a:t>
            </a:r>
            <a:r>
              <a:rPr lang="en-US" sz="1400" dirty="0" err="1" smtClean="0"/>
              <a:t>Tonometry</a:t>
            </a:r>
            <a:r>
              <a:rPr lang="en-US" sz="1400" dirty="0" smtClean="0"/>
              <a:t>, Encyclopedia of Medical Devices</a:t>
            </a: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 &amp; Volume</a:t>
            </a:r>
            <a:endParaRPr lang="en-US" dirty="0"/>
          </a:p>
        </p:txBody>
      </p:sp>
      <p:sp>
        <p:nvSpPr>
          <p:cNvPr id="3" name="Text Placeholder 2"/>
          <p:cNvSpPr>
            <a:spLocks noGrp="1"/>
          </p:cNvSpPr>
          <p:nvPr>
            <p:ph type="body" idx="1"/>
          </p:nvPr>
        </p:nvSpPr>
        <p:spPr/>
        <p:txBody>
          <a:bodyPr/>
          <a:lstStyle/>
          <a:p>
            <a:r>
              <a:rPr lang="en-US" dirty="0" smtClean="0"/>
              <a:t>Measurements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29</a:t>
            </a:fld>
            <a:endParaRPr lang="en-US"/>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Physiology</a:t>
            </a:r>
            <a:endParaRPr lang="en-US" dirty="0"/>
          </a:p>
        </p:txBody>
      </p:sp>
      <p:sp>
        <p:nvSpPr>
          <p:cNvPr id="3" name="Text Placeholder 2"/>
          <p:cNvSpPr>
            <a:spLocks noGrp="1"/>
          </p:cNvSpPr>
          <p:nvPr>
            <p:ph type="body" idx="1"/>
          </p:nvPr>
        </p:nvSpPr>
        <p:spPr/>
        <p:txBody>
          <a:bodyPr/>
          <a:lstStyle/>
          <a:p>
            <a:r>
              <a:rPr lang="en-US" dirty="0" smtClean="0"/>
              <a:t>Science</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a:t>
            </a:fld>
            <a:endParaRPr lang="en-US"/>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Flow Measurements</a:t>
            </a:r>
            <a:endParaRPr lang="en-US" dirty="0"/>
          </a:p>
        </p:txBody>
      </p:sp>
      <p:sp>
        <p:nvSpPr>
          <p:cNvPr id="3" name="Content Placeholder 2"/>
          <p:cNvSpPr>
            <a:spLocks noGrp="1"/>
          </p:cNvSpPr>
          <p:nvPr>
            <p:ph idx="1"/>
          </p:nvPr>
        </p:nvSpPr>
        <p:spPr>
          <a:xfrm>
            <a:off x="457200" y="990600"/>
            <a:ext cx="8229600" cy="5638800"/>
          </a:xfrm>
        </p:spPr>
        <p:txBody>
          <a:bodyPr>
            <a:normAutofit fontScale="85000" lnSpcReduction="10000"/>
          </a:bodyPr>
          <a:lstStyle/>
          <a:p>
            <a:r>
              <a:rPr lang="en-US" dirty="0" smtClean="0"/>
              <a:t>Critical to know pumping efficacy and, </a:t>
            </a:r>
            <a:r>
              <a:rPr lang="en-US" dirty="0" smtClean="0"/>
              <a:t>by extension</a:t>
            </a:r>
            <a:r>
              <a:rPr lang="en-US" dirty="0" smtClean="0"/>
              <a:t>, oxygen and nutrients supply to the tissues.</a:t>
            </a:r>
          </a:p>
          <a:p>
            <a:r>
              <a:rPr lang="en-US" dirty="0" smtClean="0"/>
              <a:t>Can assess global (cardiac output) or local flow (single blood vessel).</a:t>
            </a:r>
          </a:p>
          <a:p>
            <a:r>
              <a:rPr lang="en-US" dirty="0" smtClean="0"/>
              <a:t>Invasive methods</a:t>
            </a:r>
          </a:p>
          <a:p>
            <a:pPr lvl="1"/>
            <a:r>
              <a:rPr lang="en-US" dirty="0" smtClean="0"/>
              <a:t>Continuous or pulse dilution methods</a:t>
            </a:r>
          </a:p>
          <a:p>
            <a:pPr lvl="1"/>
            <a:r>
              <a:rPr lang="en-US" dirty="0" smtClean="0"/>
              <a:t>Extravascular flowmeters</a:t>
            </a:r>
          </a:p>
          <a:p>
            <a:pPr lvl="1"/>
            <a:r>
              <a:rPr lang="en-US" dirty="0" smtClean="0"/>
              <a:t>Intravascular flowmeters</a:t>
            </a:r>
          </a:p>
          <a:p>
            <a:r>
              <a:rPr lang="en-US" dirty="0" smtClean="0"/>
              <a:t>Non-invasive measurements</a:t>
            </a:r>
          </a:p>
          <a:p>
            <a:pPr lvl="1"/>
            <a:r>
              <a:rPr lang="en-US" dirty="0" smtClean="0"/>
              <a:t>Continuous blood-pressure-derived</a:t>
            </a:r>
          </a:p>
          <a:p>
            <a:pPr lvl="1"/>
            <a:r>
              <a:rPr lang="en-US" dirty="0" smtClean="0"/>
              <a:t>Impedance-derived</a:t>
            </a:r>
          </a:p>
          <a:p>
            <a:pPr lvl="1"/>
            <a:r>
              <a:rPr lang="en-US" dirty="0" smtClean="0">
                <a:solidFill>
                  <a:schemeClr val="tx1">
                    <a:lumMod val="65000"/>
                    <a:lumOff val="35000"/>
                  </a:schemeClr>
                </a:solidFill>
              </a:rPr>
              <a:t>Ultrasound (echocardiography)</a:t>
            </a:r>
          </a:p>
          <a:p>
            <a:pPr lvl="1"/>
            <a:r>
              <a:rPr lang="en-US" dirty="0" smtClean="0"/>
              <a:t>Others (e.g. ballistocardiography)</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30</a:t>
            </a:fld>
            <a:endParaRPr lang="en-US"/>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Flow - </a:t>
            </a:r>
            <a:r>
              <a:rPr lang="en-US" dirty="0" err="1" smtClean="0"/>
              <a:t>Fick’s</a:t>
            </a:r>
            <a:r>
              <a:rPr lang="en-US" dirty="0" smtClean="0"/>
              <a:t> Method</a:t>
            </a:r>
            <a:endParaRPr lang="en-US" dirty="0"/>
          </a:p>
        </p:txBody>
      </p:sp>
      <p:sp>
        <p:nvSpPr>
          <p:cNvPr id="3" name="Content Placeholder 2"/>
          <p:cNvSpPr>
            <a:spLocks noGrp="1"/>
          </p:cNvSpPr>
          <p:nvPr>
            <p:ph idx="1"/>
          </p:nvPr>
        </p:nvSpPr>
        <p:spPr>
          <a:xfrm>
            <a:off x="457200" y="990600"/>
            <a:ext cx="8229600" cy="5181600"/>
          </a:xfrm>
        </p:spPr>
        <p:txBody>
          <a:bodyPr>
            <a:normAutofit/>
          </a:bodyPr>
          <a:lstStyle/>
          <a:p>
            <a:r>
              <a:rPr lang="en-US" sz="2000" dirty="0" smtClean="0"/>
              <a:t>Gold standard for Cardiac Output (CO) measurement.</a:t>
            </a:r>
          </a:p>
          <a:p>
            <a:r>
              <a:rPr lang="en-US" sz="2000" dirty="0" smtClean="0"/>
              <a:t>Oxygen is continuously added to the blood stream through the lungs, and concentration difference between pulmonary vein (pre-oxygenation) and artery (post-oxygenation) is measured.</a:t>
            </a:r>
            <a:br>
              <a:rPr lang="en-US" sz="2000" dirty="0" smtClean="0"/>
            </a:br>
            <a:r>
              <a:rPr lang="en-US" sz="2000" dirty="0" smtClean="0"/>
              <a:t>→ </a:t>
            </a:r>
            <a:r>
              <a:rPr lang="en-US" sz="2000" dirty="0" smtClean="0">
                <a:solidFill>
                  <a:srgbClr val="002060"/>
                </a:solidFill>
              </a:rPr>
              <a:t>The higher the flow, the higher the difference.</a:t>
            </a:r>
          </a:p>
          <a:p>
            <a:r>
              <a:rPr lang="en-US" sz="2000" dirty="0" smtClean="0"/>
              <a:t>Can also be done by injecting a bolus of dye (</a:t>
            </a:r>
            <a:r>
              <a:rPr lang="en-US" sz="2000" i="1" dirty="0" smtClean="0"/>
              <a:t>dye dilution</a:t>
            </a:r>
            <a:r>
              <a:rPr lang="en-US" sz="2000" dirty="0" smtClean="0"/>
              <a:t>) or cold saline (</a:t>
            </a:r>
            <a:r>
              <a:rPr lang="en-US" sz="2000" b="1" i="1" dirty="0" err="1" smtClean="0"/>
              <a:t>thermodilution</a:t>
            </a:r>
            <a:r>
              <a:rPr lang="en-US" sz="2000" dirty="0" smtClean="0"/>
              <a:t>, most common), in which case the formula considers the integral of the concentration difference.</a:t>
            </a:r>
          </a:p>
          <a:p>
            <a:endParaRPr lang="en-US" sz="20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31</a:t>
            </a:fld>
            <a:endParaRPr lang="en-US"/>
          </a:p>
        </p:txBody>
      </p:sp>
      <p:graphicFrame>
        <p:nvGraphicFramePr>
          <p:cNvPr id="56322" name="Object 2"/>
          <p:cNvGraphicFramePr>
            <a:graphicFrameLocks noChangeAspect="1"/>
          </p:cNvGraphicFramePr>
          <p:nvPr/>
        </p:nvGraphicFramePr>
        <p:xfrm>
          <a:off x="762000" y="4267200"/>
          <a:ext cx="2209800" cy="778152"/>
        </p:xfrm>
        <a:graphic>
          <a:graphicData uri="http://schemas.openxmlformats.org/presentationml/2006/ole">
            <mc:AlternateContent xmlns:mc="http://schemas.openxmlformats.org/markup-compatibility/2006">
              <mc:Choice xmlns:v="urn:schemas-microsoft-com:vml" Requires="v">
                <p:oleObj spid="_x0000_s56327" name="Equation" r:id="rId5" imgW="1117440" imgH="393480" progId="Equation.3">
                  <p:embed/>
                </p:oleObj>
              </mc:Choice>
              <mc:Fallback>
                <p:oleObj name="Equation" r:id="rId5" imgW="1117440" imgH="39348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4267200"/>
                        <a:ext cx="2209800" cy="778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609600" y="5229761"/>
            <a:ext cx="3276600" cy="1323439"/>
          </a:xfrm>
          <a:prstGeom prst="rect">
            <a:avLst/>
          </a:prstGeom>
          <a:noFill/>
        </p:spPr>
        <p:txBody>
          <a:bodyPr wrap="square" rtlCol="0">
            <a:spAutoFit/>
          </a:bodyPr>
          <a:lstStyle/>
          <a:p>
            <a:pPr marL="690563" indent="-690563"/>
            <a:r>
              <a:rPr lang="en-US" sz="1600" i="1" dirty="0" smtClean="0">
                <a:latin typeface="Times New Roman" pitchFamily="18" charset="0"/>
                <a:cs typeface="Times New Roman" pitchFamily="18" charset="0"/>
              </a:rPr>
              <a:t>F</a:t>
            </a:r>
            <a:r>
              <a:rPr lang="en-US" sz="1600" dirty="0" smtClean="0"/>
              <a:t>:	Blood flow</a:t>
            </a:r>
          </a:p>
          <a:p>
            <a:pPr marL="690563" indent="-690563"/>
            <a:r>
              <a:rPr lang="en-US" sz="1600" i="1" dirty="0" smtClean="0">
                <a:latin typeface="Times New Roman" pitchFamily="18" charset="0"/>
                <a:cs typeface="Times New Roman" pitchFamily="18" charset="0"/>
              </a:rPr>
              <a:t>dm/</a:t>
            </a:r>
            <a:r>
              <a:rPr lang="en-US" sz="1600" i="1" dirty="0" err="1" smtClean="0">
                <a:latin typeface="Times New Roman" pitchFamily="18" charset="0"/>
                <a:cs typeface="Times New Roman" pitchFamily="18" charset="0"/>
              </a:rPr>
              <a:t>dt</a:t>
            </a:r>
            <a:r>
              <a:rPr lang="en-US" sz="1600" dirty="0" smtClean="0"/>
              <a:t>:	O</a:t>
            </a:r>
            <a:r>
              <a:rPr lang="en-US" sz="1600" baseline="-25000" dirty="0" smtClean="0"/>
              <a:t>2</a:t>
            </a:r>
            <a:r>
              <a:rPr lang="en-US" sz="1600" dirty="0" smtClean="0"/>
              <a:t> intake flow (VO</a:t>
            </a:r>
            <a:r>
              <a:rPr lang="en-US" sz="1600" baseline="-25000" dirty="0" smtClean="0"/>
              <a:t>2</a:t>
            </a:r>
            <a:r>
              <a:rPr lang="en-US" sz="1600" dirty="0" smtClean="0"/>
              <a:t>)</a:t>
            </a:r>
          </a:p>
          <a:p>
            <a:pPr marL="690563" indent="-690563"/>
            <a:r>
              <a:rPr lang="en-US" sz="1600" dirty="0" smtClean="0"/>
              <a:t>	(from </a:t>
            </a:r>
            <a:r>
              <a:rPr lang="en-US" sz="1600" dirty="0" err="1" smtClean="0"/>
              <a:t>spirometer</a:t>
            </a:r>
            <a:r>
              <a:rPr lang="en-US" sz="1600" dirty="0" smtClean="0"/>
              <a:t>)</a:t>
            </a:r>
          </a:p>
          <a:p>
            <a:pPr marL="690563" indent="-690563"/>
            <a:r>
              <a:rPr lang="en-US" sz="1600" i="1" dirty="0" smtClean="0">
                <a:latin typeface="Times New Roman" pitchFamily="18" charset="0"/>
                <a:cs typeface="Times New Roman" pitchFamily="18" charset="0"/>
                <a:sym typeface="Symbol"/>
              </a:rPr>
              <a:t></a:t>
            </a:r>
            <a:r>
              <a:rPr lang="en-US" sz="1600" i="1" dirty="0" smtClean="0">
                <a:latin typeface="Times New Roman" pitchFamily="18" charset="0"/>
                <a:cs typeface="Times New Roman" pitchFamily="18" charset="0"/>
              </a:rPr>
              <a:t>C</a:t>
            </a:r>
            <a:r>
              <a:rPr lang="en-US" sz="1600" dirty="0" smtClean="0"/>
              <a:t>:	O</a:t>
            </a:r>
            <a:r>
              <a:rPr lang="en-US" sz="1600" baseline="-25000" dirty="0" smtClean="0"/>
              <a:t>2</a:t>
            </a:r>
            <a:r>
              <a:rPr lang="en-US" sz="1600" dirty="0" smtClean="0"/>
              <a:t> concentration difference</a:t>
            </a:r>
          </a:p>
          <a:p>
            <a:pPr marL="690563" indent="-690563"/>
            <a:r>
              <a:rPr lang="en-US" sz="1600" dirty="0" smtClean="0"/>
              <a:t>	in	blood stream</a:t>
            </a:r>
            <a:endParaRPr lang="en-US" sz="1600" dirty="0"/>
          </a:p>
        </p:txBody>
      </p:sp>
      <p:grpSp>
        <p:nvGrpSpPr>
          <p:cNvPr id="11" name="Group 10"/>
          <p:cNvGrpSpPr/>
          <p:nvPr/>
        </p:nvGrpSpPr>
        <p:grpSpPr>
          <a:xfrm>
            <a:off x="4648200" y="3733800"/>
            <a:ext cx="3560818" cy="2882900"/>
            <a:chOff x="4267200" y="3124200"/>
            <a:chExt cx="4322818" cy="3416300"/>
          </a:xfrm>
        </p:grpSpPr>
        <p:pic>
          <p:nvPicPr>
            <p:cNvPr id="8" name="Picture 2" descr="fig_08_01"/>
            <p:cNvPicPr preferRelativeResize="0">
              <a:picLocks noChangeAspect="1" noChangeArrowheads="1"/>
            </p:cNvPicPr>
            <p:nvPr>
              <p:custDataLst>
                <p:tags r:id="rId2"/>
              </p:custDataLst>
            </p:nvPr>
          </p:nvPicPr>
          <p:blipFill>
            <a:blip r:embed="rId7" cstate="print">
              <a:clrChange>
                <a:clrFrom>
                  <a:srgbClr val="FFFFFF"/>
                </a:clrFrom>
                <a:clrTo>
                  <a:srgbClr val="FFFFFF">
                    <a:alpha val="0"/>
                  </a:srgbClr>
                </a:clrTo>
              </a:clrChange>
            </a:blip>
            <a:srcRect/>
            <a:stretch>
              <a:fillRect/>
            </a:stretch>
          </p:blipFill>
          <p:spPr bwMode="auto">
            <a:xfrm>
              <a:off x="4267200" y="3124200"/>
              <a:ext cx="4322818" cy="3416300"/>
            </a:xfrm>
            <a:prstGeom prst="rect">
              <a:avLst/>
            </a:prstGeom>
            <a:noFill/>
            <a:ln w="9525">
              <a:noFill/>
              <a:miter lim="800000"/>
              <a:headEnd/>
              <a:tailEnd/>
            </a:ln>
            <a:effectLst/>
          </p:spPr>
        </p:pic>
        <p:sp>
          <p:nvSpPr>
            <p:cNvPr id="9" name="Freeform 8"/>
            <p:cNvSpPr/>
            <p:nvPr/>
          </p:nvSpPr>
          <p:spPr>
            <a:xfrm>
              <a:off x="7086600" y="3713480"/>
              <a:ext cx="751840" cy="487680"/>
            </a:xfrm>
            <a:custGeom>
              <a:avLst/>
              <a:gdLst>
                <a:gd name="connsiteX0" fmla="*/ 599440 w 599440"/>
                <a:gd name="connsiteY0" fmla="*/ 0 h 640080"/>
                <a:gd name="connsiteX1" fmla="*/ 457200 w 599440"/>
                <a:gd name="connsiteY1" fmla="*/ 457200 h 640080"/>
                <a:gd name="connsiteX2" fmla="*/ 0 w 599440"/>
                <a:gd name="connsiteY2" fmla="*/ 640080 h 640080"/>
                <a:gd name="connsiteX0" fmla="*/ 751840 w 751840"/>
                <a:gd name="connsiteY0" fmla="*/ 0 h 487680"/>
                <a:gd name="connsiteX1" fmla="*/ 457200 w 751840"/>
                <a:gd name="connsiteY1" fmla="*/ 304800 h 487680"/>
                <a:gd name="connsiteX2" fmla="*/ 0 w 751840"/>
                <a:gd name="connsiteY2" fmla="*/ 487680 h 487680"/>
                <a:gd name="connsiteX0" fmla="*/ 751840 w 751840"/>
                <a:gd name="connsiteY0" fmla="*/ 0 h 487680"/>
                <a:gd name="connsiteX1" fmla="*/ 457200 w 751840"/>
                <a:gd name="connsiteY1" fmla="*/ 304800 h 487680"/>
                <a:gd name="connsiteX2" fmla="*/ 0 w 751840"/>
                <a:gd name="connsiteY2" fmla="*/ 487680 h 487680"/>
                <a:gd name="connsiteX0" fmla="*/ 751840 w 751840"/>
                <a:gd name="connsiteY0" fmla="*/ 0 h 487680"/>
                <a:gd name="connsiteX1" fmla="*/ 457200 w 751840"/>
                <a:gd name="connsiteY1" fmla="*/ 304800 h 487680"/>
                <a:gd name="connsiteX2" fmla="*/ 0 w 751840"/>
                <a:gd name="connsiteY2" fmla="*/ 487680 h 487680"/>
                <a:gd name="connsiteX0" fmla="*/ 751840 w 751840"/>
                <a:gd name="connsiteY0" fmla="*/ 0 h 487680"/>
                <a:gd name="connsiteX1" fmla="*/ 457200 w 751840"/>
                <a:gd name="connsiteY1" fmla="*/ 304800 h 487680"/>
                <a:gd name="connsiteX2" fmla="*/ 0 w 751840"/>
                <a:gd name="connsiteY2" fmla="*/ 487680 h 487680"/>
                <a:gd name="connsiteX0" fmla="*/ 751840 w 751840"/>
                <a:gd name="connsiteY0" fmla="*/ 0 h 487680"/>
                <a:gd name="connsiteX1" fmla="*/ 0 w 751840"/>
                <a:gd name="connsiteY1" fmla="*/ 487680 h 487680"/>
                <a:gd name="connsiteX0" fmla="*/ 751840 w 751840"/>
                <a:gd name="connsiteY0" fmla="*/ 0 h 487680"/>
                <a:gd name="connsiteX1" fmla="*/ 0 w 751840"/>
                <a:gd name="connsiteY1" fmla="*/ 487680 h 487680"/>
                <a:gd name="connsiteX0" fmla="*/ 751840 w 751840"/>
                <a:gd name="connsiteY0" fmla="*/ 0 h 487680"/>
                <a:gd name="connsiteX1" fmla="*/ 0 w 751840"/>
                <a:gd name="connsiteY1" fmla="*/ 487680 h 487680"/>
              </a:gdLst>
              <a:ahLst/>
              <a:cxnLst>
                <a:cxn ang="0">
                  <a:pos x="connsiteX0" y="connsiteY0"/>
                </a:cxn>
                <a:cxn ang="0">
                  <a:pos x="connsiteX1" y="connsiteY1"/>
                </a:cxn>
              </a:cxnLst>
              <a:rect l="l" t="t" r="r" b="b"/>
              <a:pathLst>
                <a:path w="751840" h="487680">
                  <a:moveTo>
                    <a:pt x="751840" y="0"/>
                  </a:moveTo>
                  <a:cubicBezTo>
                    <a:pt x="496147" y="421640"/>
                    <a:pt x="397933" y="391160"/>
                    <a:pt x="0" y="487680"/>
                  </a:cubicBezTo>
                </a:path>
              </a:pathLst>
            </a:custGeom>
            <a:ln w="28575">
              <a:solidFill>
                <a:srgbClr val="00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7772400" y="3440668"/>
              <a:ext cx="415498" cy="369332"/>
            </a:xfrm>
            <a:prstGeom prst="rect">
              <a:avLst/>
            </a:prstGeom>
            <a:noFill/>
          </p:spPr>
          <p:txBody>
            <a:bodyPr wrap="none" rtlCol="0">
              <a:spAutoFit/>
            </a:bodyPr>
            <a:lstStyle/>
            <a:p>
              <a:r>
                <a:rPr lang="en-US" dirty="0" smtClean="0">
                  <a:solidFill>
                    <a:srgbClr val="0000FF"/>
                  </a:solidFill>
                </a:rPr>
                <a:t>O</a:t>
              </a:r>
              <a:r>
                <a:rPr lang="en-US" baseline="-25000" dirty="0" smtClean="0">
                  <a:solidFill>
                    <a:srgbClr val="0000FF"/>
                  </a:solidFill>
                </a:rPr>
                <a:t>2</a:t>
              </a:r>
              <a:endParaRPr lang="en-US" baseline="-25000" dirty="0">
                <a:solidFill>
                  <a:srgbClr val="0000FF"/>
                </a:solidFill>
              </a:endParaRPr>
            </a:p>
          </p:txBody>
        </p:sp>
      </p:grpSp>
      <p:sp>
        <p:nvSpPr>
          <p:cNvPr id="12" name="TextBox 11"/>
          <p:cNvSpPr txBox="1"/>
          <p:nvPr/>
        </p:nvSpPr>
        <p:spPr>
          <a:xfrm>
            <a:off x="533400" y="3886200"/>
            <a:ext cx="1535100" cy="369332"/>
          </a:xfrm>
          <a:prstGeom prst="rect">
            <a:avLst/>
          </a:prstGeom>
          <a:noFill/>
        </p:spPr>
        <p:txBody>
          <a:bodyPr wrap="none" rtlCol="0">
            <a:spAutoFit/>
          </a:bodyPr>
          <a:lstStyle/>
          <a:p>
            <a:r>
              <a:rPr lang="en-US" dirty="0" err="1" smtClean="0"/>
              <a:t>Fick’s</a:t>
            </a:r>
            <a:r>
              <a:rPr lang="en-US" dirty="0" smtClean="0"/>
              <a:t> method:</a:t>
            </a:r>
            <a:endParaRPr lang="en-US" dirty="0"/>
          </a:p>
        </p:txBody>
      </p:sp>
      <p:sp>
        <p:nvSpPr>
          <p:cNvPr id="13" name="TextBox 12"/>
          <p:cNvSpPr txBox="1"/>
          <p:nvPr/>
        </p:nvSpPr>
        <p:spPr>
          <a:xfrm>
            <a:off x="2590800" y="6581001"/>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Intravascular Flowmeters</a:t>
            </a:r>
            <a:endParaRPr lang="en-US" dirty="0"/>
          </a:p>
        </p:txBody>
      </p:sp>
      <p:sp>
        <p:nvSpPr>
          <p:cNvPr id="3" name="Content Placeholder 2"/>
          <p:cNvSpPr>
            <a:spLocks noGrp="1"/>
          </p:cNvSpPr>
          <p:nvPr>
            <p:ph idx="1"/>
          </p:nvPr>
        </p:nvSpPr>
        <p:spPr>
          <a:xfrm>
            <a:off x="381000" y="990600"/>
            <a:ext cx="8229600" cy="5334000"/>
          </a:xfrm>
        </p:spPr>
        <p:txBody>
          <a:bodyPr>
            <a:normAutofit/>
          </a:bodyPr>
          <a:lstStyle/>
          <a:p>
            <a:r>
              <a:rPr lang="en-US" sz="2400" dirty="0" smtClean="0"/>
              <a:t>Measures instantaneous flow in blood vessel.</a:t>
            </a:r>
          </a:p>
          <a:p>
            <a:r>
              <a:rPr lang="en-US" sz="2400" dirty="0" smtClean="0"/>
              <a:t>Requires catheterization.</a:t>
            </a:r>
          </a:p>
          <a:p>
            <a:r>
              <a:rPr lang="en-US" sz="2400" dirty="0" smtClean="0"/>
              <a:t>Most common type: thermal flow meter</a:t>
            </a:r>
          </a:p>
          <a:p>
            <a:pPr lvl="1"/>
            <a:r>
              <a:rPr lang="en-US" sz="2000" dirty="0" smtClean="0"/>
              <a:t>A heated thermistor will see its temperature fluctuates with flow (higher flow, cooler temperature).</a:t>
            </a:r>
          </a:p>
          <a:p>
            <a:pPr lvl="1"/>
            <a:r>
              <a:rPr lang="en-US" sz="2000" dirty="0" smtClean="0"/>
              <a:t>A second thermistor can be used for measuring direction or compensate for blood temperature change.</a:t>
            </a:r>
          </a:p>
          <a:p>
            <a:pPr lvl="1"/>
            <a:r>
              <a:rPr lang="en-US" sz="2000" dirty="0" smtClean="0"/>
              <a:t>Highly non-linear (large signals at low flow).</a:t>
            </a:r>
          </a:p>
          <a:p>
            <a:pPr lvl="1"/>
            <a:r>
              <a:rPr lang="en-US" sz="2000" dirty="0" smtClean="0"/>
              <a:t>Constant-temperature mode avoid overheating and increase bandwidth (DC-25 Hz):</a:t>
            </a:r>
            <a:endParaRPr lang="en-US" sz="20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32</a:t>
            </a:fld>
            <a:endParaRPr lang="en-US"/>
          </a:p>
        </p:txBody>
      </p:sp>
      <p:sp>
        <p:nvSpPr>
          <p:cNvPr id="8" name="TextBox 7"/>
          <p:cNvSpPr txBox="1"/>
          <p:nvPr/>
        </p:nvSpPr>
        <p:spPr>
          <a:xfrm>
            <a:off x="3962400" y="6581001"/>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pic>
        <p:nvPicPr>
          <p:cNvPr id="9" name="Picture 2" descr="fig_08_14"/>
          <p:cNvPicPr preferRelativeResize="0">
            <a:picLocks noChangeAspect="1" noChangeArrowheads="1"/>
          </p:cNvPicPr>
          <p:nvPr>
            <p:custDataLst>
              <p:tags r:id="rId1"/>
            </p:custDataLst>
          </p:nvPr>
        </p:nvPicPr>
        <p:blipFill>
          <a:blip r:embed="rId4" cstate="print">
            <a:clrChange>
              <a:clrFrom>
                <a:srgbClr val="FFFFFF"/>
              </a:clrFrom>
              <a:clrTo>
                <a:srgbClr val="FFFFFF">
                  <a:alpha val="0"/>
                </a:srgbClr>
              </a:clrTo>
            </a:clrChange>
          </a:blip>
          <a:srcRect/>
          <a:stretch>
            <a:fillRect/>
          </a:stretch>
        </p:blipFill>
        <p:spPr bwMode="auto">
          <a:xfrm>
            <a:off x="3962400" y="4419600"/>
            <a:ext cx="4267200" cy="1909011"/>
          </a:xfrm>
          <a:prstGeom prst="rect">
            <a:avLst/>
          </a:prstGeom>
          <a:noFill/>
          <a:ln w="9525">
            <a:noFill/>
            <a:miter lim="800000"/>
            <a:headEnd/>
            <a:tailEnd/>
          </a:ln>
          <a:effectLst/>
        </p:spPr>
      </p:pic>
      <p:sp>
        <p:nvSpPr>
          <p:cNvPr id="10" name="TextBox 9"/>
          <p:cNvSpPr txBox="1"/>
          <p:nvPr/>
        </p:nvSpPr>
        <p:spPr>
          <a:xfrm>
            <a:off x="381000" y="5029200"/>
            <a:ext cx="3276600" cy="738664"/>
          </a:xfrm>
          <a:prstGeom prst="rect">
            <a:avLst/>
          </a:prstGeom>
          <a:noFill/>
        </p:spPr>
        <p:txBody>
          <a:bodyPr wrap="square" rtlCol="0">
            <a:spAutoFit/>
          </a:bodyPr>
          <a:lstStyle/>
          <a:p>
            <a:pPr algn="r"/>
            <a:r>
              <a:rPr lang="en-US" sz="1400" i="1" dirty="0" smtClean="0"/>
              <a:t>Can be used with or without right side (reference </a:t>
            </a:r>
            <a:r>
              <a:rPr lang="en-US" sz="1400" i="1" dirty="0" err="1" smtClean="0"/>
              <a:t>thermistor</a:t>
            </a:r>
            <a:r>
              <a:rPr lang="en-US" sz="1400" i="1" dirty="0" smtClean="0"/>
              <a:t> to balance for blood temperature change)</a:t>
            </a:r>
            <a:endParaRPr lang="en-US" sz="1400" i="1"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Extravascular Flowmeters</a:t>
            </a:r>
            <a:endParaRPr lang="en-US" dirty="0"/>
          </a:p>
        </p:txBody>
      </p:sp>
      <p:sp>
        <p:nvSpPr>
          <p:cNvPr id="3" name="Content Placeholder 2"/>
          <p:cNvSpPr>
            <a:spLocks noGrp="1"/>
          </p:cNvSpPr>
          <p:nvPr>
            <p:ph idx="1"/>
          </p:nvPr>
        </p:nvSpPr>
        <p:spPr/>
        <p:txBody>
          <a:bodyPr>
            <a:normAutofit/>
          </a:bodyPr>
          <a:lstStyle/>
          <a:p>
            <a:r>
              <a:rPr lang="en-US" sz="2800" dirty="0" smtClean="0"/>
              <a:t>Measure instantaneous flow in blood vessels.</a:t>
            </a:r>
          </a:p>
          <a:p>
            <a:r>
              <a:rPr lang="en-US" sz="2800" dirty="0" smtClean="0"/>
              <a:t>Most common type: electromagnetic flow meter</a:t>
            </a:r>
          </a:p>
          <a:p>
            <a:pPr lvl="1"/>
            <a:r>
              <a:rPr lang="en-US" sz="2400" dirty="0" smtClean="0"/>
              <a:t>Induced </a:t>
            </a:r>
            <a:r>
              <a:rPr lang="en-US" sz="2400" dirty="0" err="1" smtClean="0"/>
              <a:t>emf</a:t>
            </a:r>
            <a:r>
              <a:rPr lang="en-US" sz="2400" dirty="0" smtClean="0"/>
              <a:t> from moving conductor (blood) in a magnetic field (Faraday’s Law of induction).</a:t>
            </a:r>
          </a:p>
          <a:p>
            <a:pPr lvl="1"/>
            <a:r>
              <a:rPr lang="en-US" sz="2400" dirty="0" smtClean="0"/>
              <a:t>Usually used with AC fields (100-500Hz).</a:t>
            </a:r>
          </a:p>
          <a:p>
            <a:pPr lvl="1"/>
            <a:r>
              <a:rPr lang="en-US" sz="2400" dirty="0" smtClean="0"/>
              <a:t>Gated measurement or </a:t>
            </a:r>
            <a:r>
              <a:rPr lang="en-US" sz="2400" dirty="0" err="1" smtClean="0"/>
              <a:t>quadrature</a:t>
            </a:r>
            <a:r>
              <a:rPr lang="en-US" sz="2400" dirty="0" smtClean="0"/>
              <a:t>-</a:t>
            </a:r>
            <a:br>
              <a:rPr lang="en-US" sz="2400" dirty="0" smtClean="0"/>
            </a:br>
            <a:r>
              <a:rPr lang="en-US" sz="2400" dirty="0" smtClean="0"/>
              <a:t>suppression to reduce parasitic</a:t>
            </a:r>
            <a:br>
              <a:rPr lang="en-US" sz="2400" dirty="0" smtClean="0"/>
            </a:br>
            <a:r>
              <a:rPr lang="en-US" sz="2400" dirty="0" smtClean="0"/>
              <a:t>transformer voltage (90° out-of-phase). </a:t>
            </a:r>
            <a:endParaRPr lang="en-US" sz="24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33</a:t>
            </a:fld>
            <a:endParaRPr lang="en-US"/>
          </a:p>
        </p:txBody>
      </p:sp>
      <p:pic>
        <p:nvPicPr>
          <p:cNvPr id="6" name="Picture 2" descr="fig_08_03"/>
          <p:cNvPicPr preferRelativeResize="0">
            <a:picLocks noChangeAspect="1" noChangeArrowheads="1"/>
          </p:cNvPicPr>
          <p:nvPr>
            <p:custDataLst>
              <p:tags r:id="rId1"/>
            </p:custDataLst>
          </p:nvPr>
        </p:nvPicPr>
        <p:blipFill>
          <a:blip r:embed="rId4" cstate="print"/>
          <a:srcRect/>
          <a:stretch>
            <a:fillRect/>
          </a:stretch>
        </p:blipFill>
        <p:spPr bwMode="auto">
          <a:xfrm>
            <a:off x="6445250" y="3505200"/>
            <a:ext cx="2470150" cy="2903063"/>
          </a:xfrm>
          <a:prstGeom prst="rect">
            <a:avLst/>
          </a:prstGeom>
          <a:noFill/>
          <a:ln w="9525">
            <a:noFill/>
            <a:miter lim="800000"/>
            <a:headEnd/>
            <a:tailEnd/>
          </a:ln>
          <a:effectLst/>
        </p:spPr>
      </p:pic>
      <p:pic>
        <p:nvPicPr>
          <p:cNvPr id="57346" name="Picture 2"/>
          <p:cNvPicPr>
            <a:picLocks noChangeAspect="1" noChangeArrowheads="1"/>
          </p:cNvPicPr>
          <p:nvPr/>
        </p:nvPicPr>
        <p:blipFill>
          <a:blip r:embed="rId5" cstate="print"/>
          <a:srcRect l="13923" t="61100" r="34538" b="6834"/>
          <a:stretch>
            <a:fillRect/>
          </a:stretch>
        </p:blipFill>
        <p:spPr bwMode="auto">
          <a:xfrm>
            <a:off x="304800" y="4572000"/>
            <a:ext cx="4572000" cy="1981200"/>
          </a:xfrm>
          <a:prstGeom prst="rect">
            <a:avLst/>
          </a:prstGeom>
          <a:noFill/>
          <a:ln w="9525">
            <a:noFill/>
            <a:miter lim="800000"/>
            <a:headEnd/>
            <a:tailEnd/>
          </a:ln>
          <a:effectLst/>
        </p:spPr>
      </p:pic>
      <p:sp>
        <p:nvSpPr>
          <p:cNvPr id="8" name="TextBox 7"/>
          <p:cNvSpPr txBox="1"/>
          <p:nvPr/>
        </p:nvSpPr>
        <p:spPr>
          <a:xfrm>
            <a:off x="2819400" y="6550223"/>
            <a:ext cx="6124049" cy="276999"/>
          </a:xfrm>
          <a:prstGeom prst="rect">
            <a:avLst/>
          </a:prstGeom>
          <a:noFill/>
        </p:spPr>
        <p:txBody>
          <a:bodyPr wrap="none" rtlCol="0">
            <a:spAutoFit/>
          </a:bodyPr>
          <a:lstStyle/>
          <a:p>
            <a:r>
              <a:rPr lang="en-US" sz="1200" dirty="0" smtClean="0"/>
              <a:t>Source: Medical Instrumentation, J. Webster, Wiley, 2009 &amp; Wyatt, J Scientific Instrument, 1968</a:t>
            </a:r>
            <a:endParaRPr lang="en-US" sz="1200"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Alternate Blood Flow Measurements</a:t>
            </a:r>
            <a:endParaRPr lang="en-US" dirty="0"/>
          </a:p>
        </p:txBody>
      </p:sp>
      <p:sp>
        <p:nvSpPr>
          <p:cNvPr id="3" name="Content Placeholder 2"/>
          <p:cNvSpPr>
            <a:spLocks noGrp="1"/>
          </p:cNvSpPr>
          <p:nvPr>
            <p:ph idx="1"/>
          </p:nvPr>
        </p:nvSpPr>
        <p:spPr>
          <a:xfrm>
            <a:off x="457200" y="1143000"/>
            <a:ext cx="5943600" cy="5334000"/>
          </a:xfrm>
        </p:spPr>
        <p:txBody>
          <a:bodyPr>
            <a:normAutofit lnSpcReduction="10000"/>
          </a:bodyPr>
          <a:lstStyle/>
          <a:p>
            <a:r>
              <a:rPr lang="en-US" sz="2800" dirty="0" smtClean="0"/>
              <a:t>Many indirect methods for CO measurements have been proposed based on:</a:t>
            </a:r>
          </a:p>
          <a:p>
            <a:pPr lvl="1"/>
            <a:r>
              <a:rPr lang="en-US" sz="2400" dirty="0" smtClean="0"/>
              <a:t>Continuous blood pressure measurement (volume clamp or arterial </a:t>
            </a:r>
            <a:r>
              <a:rPr lang="en-US" sz="2400" dirty="0" err="1" smtClean="0"/>
              <a:t>tonometry</a:t>
            </a:r>
            <a:r>
              <a:rPr lang="en-US" sz="2400" dirty="0" smtClean="0"/>
              <a:t>)</a:t>
            </a:r>
          </a:p>
          <a:p>
            <a:pPr lvl="1"/>
            <a:r>
              <a:rPr lang="en-US" sz="2400" dirty="0" smtClean="0"/>
              <a:t>Impedance cardiography (ICG)</a:t>
            </a:r>
          </a:p>
          <a:p>
            <a:r>
              <a:rPr lang="en-US" sz="2800" dirty="0" smtClean="0"/>
              <a:t>While they are adequate for trends and healthy subject (where models work well), they are not as robust as invasive methods.</a:t>
            </a:r>
          </a:p>
          <a:p>
            <a:r>
              <a:rPr lang="en-US" sz="2800" dirty="0" smtClean="0"/>
              <a:t>An interesting example: </a:t>
            </a:r>
            <a:r>
              <a:rPr lang="en-US" sz="2800" dirty="0" err="1" smtClean="0"/>
              <a:t>ballistocardiogram</a:t>
            </a:r>
            <a:r>
              <a:rPr lang="en-US" sz="2800" dirty="0" smtClean="0"/>
              <a:t>.</a:t>
            </a:r>
            <a:endParaRPr lang="en-US" sz="28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34</a:t>
            </a:fld>
            <a:endParaRPr lang="en-US"/>
          </a:p>
        </p:txBody>
      </p:sp>
      <p:pic>
        <p:nvPicPr>
          <p:cNvPr id="58372" name="Picture 4" descr="http://www.hdi-pulsewave.com/images/photos/cuffandscreen.GIF"/>
          <p:cNvPicPr>
            <a:picLocks noChangeAspect="1" noChangeArrowheads="1"/>
          </p:cNvPicPr>
          <p:nvPr/>
        </p:nvPicPr>
        <p:blipFill>
          <a:blip r:embed="rId3" cstate="print"/>
          <a:srcRect/>
          <a:stretch>
            <a:fillRect/>
          </a:stretch>
        </p:blipFill>
        <p:spPr bwMode="auto">
          <a:xfrm>
            <a:off x="6553200" y="3048000"/>
            <a:ext cx="2362200" cy="1730063"/>
          </a:xfrm>
          <a:prstGeom prst="rect">
            <a:avLst/>
          </a:prstGeom>
          <a:noFill/>
        </p:spPr>
      </p:pic>
      <p:pic>
        <p:nvPicPr>
          <p:cNvPr id="58374" name="Picture 6" descr="http://www.finapres.com/images/photos/portapres2.jpg"/>
          <p:cNvPicPr>
            <a:picLocks noChangeAspect="1" noChangeArrowheads="1"/>
          </p:cNvPicPr>
          <p:nvPr/>
        </p:nvPicPr>
        <p:blipFill>
          <a:blip r:embed="rId4" cstate="print"/>
          <a:srcRect/>
          <a:stretch>
            <a:fillRect/>
          </a:stretch>
        </p:blipFill>
        <p:spPr bwMode="auto">
          <a:xfrm>
            <a:off x="6400800" y="1143000"/>
            <a:ext cx="2362200" cy="1559053"/>
          </a:xfrm>
          <a:prstGeom prst="rect">
            <a:avLst/>
          </a:prstGeom>
          <a:noFill/>
        </p:spPr>
      </p:pic>
      <p:sp>
        <p:nvSpPr>
          <p:cNvPr id="9" name="TextBox 8"/>
          <p:cNvSpPr txBox="1"/>
          <p:nvPr/>
        </p:nvSpPr>
        <p:spPr>
          <a:xfrm>
            <a:off x="6781800" y="2667000"/>
            <a:ext cx="1338700" cy="307777"/>
          </a:xfrm>
          <a:prstGeom prst="rect">
            <a:avLst/>
          </a:prstGeom>
          <a:noFill/>
        </p:spPr>
        <p:txBody>
          <a:bodyPr wrap="none" rtlCol="0">
            <a:spAutoFit/>
          </a:bodyPr>
          <a:lstStyle/>
          <a:p>
            <a:r>
              <a:rPr lang="en-US" sz="1400" i="1" dirty="0" smtClean="0"/>
              <a:t>FMS </a:t>
            </a:r>
            <a:r>
              <a:rPr lang="en-US" sz="1400" i="1" dirty="0" err="1" smtClean="0"/>
              <a:t>PortaPres</a:t>
            </a:r>
            <a:r>
              <a:rPr lang="en-US" sz="1400" i="1" dirty="0" smtClean="0"/>
              <a:t>®</a:t>
            </a:r>
            <a:endParaRPr lang="en-US" sz="1400" i="1" dirty="0"/>
          </a:p>
        </p:txBody>
      </p:sp>
      <p:sp>
        <p:nvSpPr>
          <p:cNvPr id="10" name="TextBox 9"/>
          <p:cNvSpPr txBox="1"/>
          <p:nvPr/>
        </p:nvSpPr>
        <p:spPr>
          <a:xfrm>
            <a:off x="6705600" y="4800600"/>
            <a:ext cx="2094741" cy="307777"/>
          </a:xfrm>
          <a:prstGeom prst="rect">
            <a:avLst/>
          </a:prstGeom>
          <a:noFill/>
        </p:spPr>
        <p:txBody>
          <a:bodyPr wrap="none" rtlCol="0">
            <a:spAutoFit/>
          </a:bodyPr>
          <a:lstStyle/>
          <a:p>
            <a:r>
              <a:rPr lang="en-US" sz="1400" i="1" dirty="0" smtClean="0"/>
              <a:t>HDI/</a:t>
            </a:r>
            <a:r>
              <a:rPr lang="en-US" sz="1400" i="1" dirty="0" err="1" smtClean="0"/>
              <a:t>PulseWave</a:t>
            </a:r>
            <a:r>
              <a:rPr lang="en-US" sz="1400" i="1" dirty="0" smtClean="0"/>
              <a:t>™ CR-2000</a:t>
            </a:r>
            <a:endParaRPr lang="en-US" sz="1400" i="1" dirty="0"/>
          </a:p>
        </p:txBody>
      </p:sp>
      <p:pic>
        <p:nvPicPr>
          <p:cNvPr id="58376" name="Picture 8" descr="niccomo - non-invasive continuous cardiac output monitor"/>
          <p:cNvPicPr>
            <a:picLocks noChangeAspect="1" noChangeArrowheads="1"/>
          </p:cNvPicPr>
          <p:nvPr/>
        </p:nvPicPr>
        <p:blipFill>
          <a:blip r:embed="rId5" cstate="print">
            <a:clrChange>
              <a:clrFrom>
                <a:srgbClr val="FBF4C8"/>
              </a:clrFrom>
              <a:clrTo>
                <a:srgbClr val="FBF4C8">
                  <a:alpha val="0"/>
                </a:srgbClr>
              </a:clrTo>
            </a:clrChange>
          </a:blip>
          <a:srcRect/>
          <a:stretch>
            <a:fillRect/>
          </a:stretch>
        </p:blipFill>
        <p:spPr bwMode="auto">
          <a:xfrm>
            <a:off x="5943600" y="5257800"/>
            <a:ext cx="1600200" cy="1600200"/>
          </a:xfrm>
          <a:prstGeom prst="rect">
            <a:avLst/>
          </a:prstGeom>
          <a:noFill/>
        </p:spPr>
      </p:pic>
      <p:sp>
        <p:nvSpPr>
          <p:cNvPr id="12" name="TextBox 11"/>
          <p:cNvSpPr txBox="1"/>
          <p:nvPr/>
        </p:nvSpPr>
        <p:spPr>
          <a:xfrm>
            <a:off x="7620000" y="6172200"/>
            <a:ext cx="1106521" cy="307777"/>
          </a:xfrm>
          <a:prstGeom prst="rect">
            <a:avLst/>
          </a:prstGeom>
          <a:noFill/>
        </p:spPr>
        <p:txBody>
          <a:bodyPr wrap="none" rtlCol="0">
            <a:spAutoFit/>
          </a:bodyPr>
          <a:lstStyle/>
          <a:p>
            <a:r>
              <a:rPr lang="en-US" sz="1400" i="1" dirty="0" err="1" smtClean="0"/>
              <a:t>Niccomo</a:t>
            </a:r>
            <a:r>
              <a:rPr lang="en-US" sz="1400" i="1" dirty="0" smtClean="0"/>
              <a:t> ICG</a:t>
            </a:r>
            <a:endParaRPr lang="en-US" sz="1400" i="1"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Pressure </a:t>
            </a:r>
            <a:r>
              <a:rPr lang="en-US" dirty="0" smtClean="0">
                <a:latin typeface="Calibri"/>
              </a:rPr>
              <a:t>→</a:t>
            </a:r>
            <a:r>
              <a:rPr lang="en-US" dirty="0" smtClean="0"/>
              <a:t> Flow (</a:t>
            </a:r>
            <a:r>
              <a:rPr lang="en-US" dirty="0" err="1" smtClean="0"/>
              <a:t>ModelFlow</a:t>
            </a:r>
            <a:r>
              <a:rPr lang="en-US" dirty="0" smtClean="0"/>
              <a:t>®)</a:t>
            </a:r>
            <a:endParaRPr lang="en-US" dirty="0"/>
          </a:p>
        </p:txBody>
      </p:sp>
      <p:sp>
        <p:nvSpPr>
          <p:cNvPr id="3" name="Content Placeholder 2"/>
          <p:cNvSpPr>
            <a:spLocks noGrp="1"/>
          </p:cNvSpPr>
          <p:nvPr>
            <p:ph idx="1"/>
          </p:nvPr>
        </p:nvSpPr>
        <p:spPr>
          <a:xfrm>
            <a:off x="457200" y="1143000"/>
            <a:ext cx="8229600" cy="1017401"/>
          </a:xfrm>
        </p:spPr>
        <p:txBody>
          <a:bodyPr>
            <a:normAutofit/>
          </a:bodyPr>
          <a:lstStyle/>
          <a:p>
            <a:pPr marL="0" indent="0">
              <a:buNone/>
            </a:pPr>
            <a:r>
              <a:rPr lang="en-US" sz="2000" dirty="0" smtClean="0"/>
              <a:t>Using a model of the compliant arteries, it is possible to estimate the flow at the aorta from the pressure measured at the fingers.</a:t>
            </a:r>
            <a:endParaRPr lang="en-US" sz="20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35</a:t>
            </a:fld>
            <a:endParaRPr lang="en-US"/>
          </a:p>
        </p:txBody>
      </p:sp>
      <p:pic>
        <p:nvPicPr>
          <p:cNvPr id="92162" name="Picture 2"/>
          <p:cNvPicPr>
            <a:picLocks noChangeAspect="1" noChangeArrowheads="1"/>
          </p:cNvPicPr>
          <p:nvPr/>
        </p:nvPicPr>
        <p:blipFill>
          <a:blip r:embed="rId3" cstate="print"/>
          <a:srcRect l="5625" t="27000" r="3750" b="5000"/>
          <a:stretch>
            <a:fillRect/>
          </a:stretch>
        </p:blipFill>
        <p:spPr bwMode="auto">
          <a:xfrm>
            <a:off x="457200" y="2160401"/>
            <a:ext cx="8229600" cy="3859399"/>
          </a:xfrm>
          <a:prstGeom prst="rect">
            <a:avLst/>
          </a:prstGeom>
          <a:noFill/>
          <a:ln w="9525">
            <a:noFill/>
            <a:miter lim="800000"/>
            <a:headEnd/>
            <a:tailEnd/>
          </a:ln>
        </p:spPr>
      </p:pic>
      <p:sp>
        <p:nvSpPr>
          <p:cNvPr id="8" name="TextBox 7"/>
          <p:cNvSpPr txBox="1"/>
          <p:nvPr/>
        </p:nvSpPr>
        <p:spPr>
          <a:xfrm>
            <a:off x="2971800" y="6167735"/>
            <a:ext cx="6172200" cy="646331"/>
          </a:xfrm>
          <a:prstGeom prst="rect">
            <a:avLst/>
          </a:prstGeom>
          <a:noFill/>
        </p:spPr>
        <p:txBody>
          <a:bodyPr wrap="square" rtlCol="0">
            <a:spAutoFit/>
          </a:bodyPr>
          <a:lstStyle/>
          <a:p>
            <a:r>
              <a:rPr lang="en-US" sz="1200" dirty="0" smtClean="0"/>
              <a:t>Source:  Continuous stroke volume monitoring by modeling flow from non-invasive measurement of arterial pressure in humans under orthostatic stress, M.P. M. HARMS, et al., Clinical Science (1999) 97, 291–301.</a:t>
            </a:r>
            <a:endParaRPr lang="en-US" sz="1200" dirty="0"/>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Ballistocardiography (BCG)</a:t>
            </a:r>
            <a:endParaRPr lang="en-US" dirty="0"/>
          </a:p>
        </p:txBody>
      </p:sp>
      <p:sp>
        <p:nvSpPr>
          <p:cNvPr id="3" name="Content Placeholder 2"/>
          <p:cNvSpPr>
            <a:spLocks noGrp="1"/>
          </p:cNvSpPr>
          <p:nvPr>
            <p:ph idx="1"/>
          </p:nvPr>
        </p:nvSpPr>
        <p:spPr>
          <a:xfrm>
            <a:off x="457200" y="990600"/>
            <a:ext cx="8229600" cy="5334000"/>
          </a:xfrm>
        </p:spPr>
        <p:txBody>
          <a:bodyPr>
            <a:normAutofit/>
          </a:bodyPr>
          <a:lstStyle/>
          <a:p>
            <a:pPr marL="0" indent="0">
              <a:buNone/>
            </a:pPr>
            <a:r>
              <a:rPr lang="en-US" sz="2400" dirty="0" smtClean="0"/>
              <a:t>Measurement of the minute forces imparted by the pulsatile blood flow on the body.</a:t>
            </a:r>
            <a:endParaRPr lang="en-US" sz="24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36</a:t>
            </a:fld>
            <a:endParaRPr lang="en-US"/>
          </a:p>
        </p:txBody>
      </p:sp>
      <p:pic>
        <p:nvPicPr>
          <p:cNvPr id="6" name="Picture 8"/>
          <p:cNvPicPr>
            <a:picLocks noChangeAspect="1" noChangeArrowheads="1"/>
          </p:cNvPicPr>
          <p:nvPr/>
        </p:nvPicPr>
        <p:blipFill>
          <a:blip r:embed="rId2" cstate="print"/>
          <a:srcRect l="1704" t="5476" r="1894"/>
          <a:stretch>
            <a:fillRect/>
          </a:stretch>
        </p:blipFill>
        <p:spPr bwMode="auto">
          <a:xfrm>
            <a:off x="4495800" y="3581400"/>
            <a:ext cx="4309533" cy="2630488"/>
          </a:xfrm>
          <a:prstGeom prst="rect">
            <a:avLst/>
          </a:prstGeom>
          <a:noFill/>
          <a:ln w="12700">
            <a:noFill/>
            <a:miter lim="800000"/>
            <a:headEnd/>
            <a:tailEnd/>
          </a:ln>
          <a:effectLst/>
        </p:spPr>
      </p:pic>
      <p:sp>
        <p:nvSpPr>
          <p:cNvPr id="7" name="Text Box 9"/>
          <p:cNvSpPr txBox="1">
            <a:spLocks noChangeArrowheads="1"/>
          </p:cNvSpPr>
          <p:nvPr/>
        </p:nvSpPr>
        <p:spPr bwMode="auto">
          <a:xfrm>
            <a:off x="4461933" y="6276975"/>
            <a:ext cx="4419600" cy="581025"/>
          </a:xfrm>
          <a:prstGeom prst="rect">
            <a:avLst/>
          </a:prstGeom>
          <a:noFill/>
          <a:ln w="12700">
            <a:noFill/>
            <a:miter lim="800000"/>
            <a:headEnd/>
            <a:tailEnd/>
          </a:ln>
          <a:effectLst/>
        </p:spPr>
        <p:txBody>
          <a:bodyPr wrap="square">
            <a:spAutoFit/>
          </a:bodyPr>
          <a:lstStyle/>
          <a:p>
            <a:pPr algn="ctr" eaLnBrk="0" hangingPunct="0">
              <a:spcBef>
                <a:spcPct val="50000"/>
              </a:spcBef>
            </a:pPr>
            <a:r>
              <a:rPr lang="en-US" sz="1600" dirty="0"/>
              <a:t>Commercial BCG recorder, 1952, $25,000 (</a:t>
            </a:r>
            <a:r>
              <a:rPr lang="en-US" sz="1600" dirty="0" smtClean="0"/>
              <a:t>2008 </a:t>
            </a:r>
            <a:r>
              <a:rPr lang="en-US" sz="1600" dirty="0"/>
              <a:t>currency), </a:t>
            </a:r>
            <a:r>
              <a:rPr lang="en-US" sz="1600" i="1" dirty="0"/>
              <a:t>Circ.,</a:t>
            </a:r>
            <a:r>
              <a:rPr lang="en-US" sz="1600" dirty="0"/>
              <a:t> p. xxxix, 1952</a:t>
            </a:r>
          </a:p>
        </p:txBody>
      </p:sp>
      <p:pic>
        <p:nvPicPr>
          <p:cNvPr id="8" name="Picture 3" descr="for paper - wiggers with bcg"/>
          <p:cNvPicPr>
            <a:picLocks noChangeAspect="1" noChangeArrowheads="1"/>
          </p:cNvPicPr>
          <p:nvPr/>
        </p:nvPicPr>
        <p:blipFill>
          <a:blip r:embed="rId3" cstate="print"/>
          <a:srcRect/>
          <a:stretch>
            <a:fillRect/>
          </a:stretch>
        </p:blipFill>
        <p:spPr>
          <a:xfrm>
            <a:off x="381000" y="1905000"/>
            <a:ext cx="3615686" cy="4648200"/>
          </a:xfrm>
          <a:prstGeom prst="rect">
            <a:avLst/>
          </a:prstGeom>
          <a:noFill/>
          <a:ln/>
        </p:spPr>
      </p:pic>
      <p:pic>
        <p:nvPicPr>
          <p:cNvPr id="9" name="Picture 3"/>
          <p:cNvPicPr>
            <a:picLocks noChangeAspect="1" noChangeArrowheads="1"/>
          </p:cNvPicPr>
          <p:nvPr/>
        </p:nvPicPr>
        <p:blipFill>
          <a:blip r:embed="rId4" cstate="print"/>
          <a:srcRect l="2058" b="42963"/>
          <a:stretch>
            <a:fillRect/>
          </a:stretch>
        </p:blipFill>
        <p:spPr bwMode="auto">
          <a:xfrm>
            <a:off x="4953000" y="1828800"/>
            <a:ext cx="3810308" cy="880533"/>
          </a:xfrm>
          <a:prstGeom prst="rect">
            <a:avLst/>
          </a:prstGeom>
          <a:noFill/>
          <a:ln w="9525">
            <a:noFill/>
            <a:miter lim="800000"/>
            <a:headEnd/>
            <a:tailEnd/>
          </a:ln>
          <a:effectLst/>
        </p:spPr>
      </p:pic>
      <p:sp>
        <p:nvSpPr>
          <p:cNvPr id="10" name="TextBox 9"/>
          <p:cNvSpPr txBox="1"/>
          <p:nvPr/>
        </p:nvSpPr>
        <p:spPr>
          <a:xfrm>
            <a:off x="4876800" y="2667000"/>
            <a:ext cx="3505200" cy="738664"/>
          </a:xfrm>
          <a:prstGeom prst="rect">
            <a:avLst/>
          </a:prstGeom>
          <a:noFill/>
        </p:spPr>
        <p:txBody>
          <a:bodyPr wrap="square" rtlCol="0">
            <a:spAutoFit/>
          </a:bodyPr>
          <a:lstStyle/>
          <a:p>
            <a:r>
              <a:rPr lang="en-US" sz="1400" dirty="0" err="1" smtClean="0"/>
              <a:t>Mandelbaum</a:t>
            </a:r>
            <a:r>
              <a:rPr lang="en-US" sz="1400" dirty="0" smtClean="0"/>
              <a:t>, </a:t>
            </a:r>
            <a:r>
              <a:rPr lang="en-US" sz="1400" i="1" dirty="0" smtClean="0"/>
              <a:t>et al.</a:t>
            </a:r>
            <a:r>
              <a:rPr lang="en-US" sz="1400" dirty="0" smtClean="0"/>
              <a:t>, 1953: “Improved” BCG for post-infarct subjects correlated to good recovery.  </a:t>
            </a:r>
          </a:p>
        </p:txBody>
      </p:sp>
      <p:sp>
        <p:nvSpPr>
          <p:cNvPr id="11" name="TextBox 10"/>
          <p:cNvSpPr txBox="1"/>
          <p:nvPr/>
        </p:nvSpPr>
        <p:spPr>
          <a:xfrm>
            <a:off x="3124200" y="2209800"/>
            <a:ext cx="576953" cy="369332"/>
          </a:xfrm>
          <a:prstGeom prst="rect">
            <a:avLst/>
          </a:prstGeom>
          <a:solidFill>
            <a:schemeClr val="bg1"/>
          </a:solidFill>
        </p:spPr>
        <p:txBody>
          <a:bodyPr wrap="none" rtlCol="0">
            <a:spAutoFit/>
          </a:bodyPr>
          <a:lstStyle/>
          <a:p>
            <a:r>
              <a:rPr lang="en-US" dirty="0" smtClean="0"/>
              <a:t>BCG</a:t>
            </a:r>
            <a:endParaRPr lang="en-US" dirty="0"/>
          </a:p>
        </p:txBody>
      </p:sp>
      <p:sp>
        <p:nvSpPr>
          <p:cNvPr id="12" name="TextBox 11"/>
          <p:cNvSpPr txBox="1"/>
          <p:nvPr/>
        </p:nvSpPr>
        <p:spPr>
          <a:xfrm>
            <a:off x="3124200" y="3124200"/>
            <a:ext cx="576953" cy="369332"/>
          </a:xfrm>
          <a:prstGeom prst="rect">
            <a:avLst/>
          </a:prstGeom>
          <a:solidFill>
            <a:schemeClr val="bg1"/>
          </a:solidFill>
        </p:spPr>
        <p:txBody>
          <a:bodyPr wrap="none" rtlCol="0">
            <a:spAutoFit/>
          </a:bodyPr>
          <a:lstStyle/>
          <a:p>
            <a:r>
              <a:rPr lang="en-US" dirty="0" smtClean="0"/>
              <a:t>ECG</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Scale-based Ballistocardiogram</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37</a:t>
            </a:fld>
            <a:endParaRPr lang="en-US"/>
          </a:p>
        </p:txBody>
      </p:sp>
      <p:grpSp>
        <p:nvGrpSpPr>
          <p:cNvPr id="36" name="Group 35"/>
          <p:cNvGrpSpPr/>
          <p:nvPr/>
        </p:nvGrpSpPr>
        <p:grpSpPr>
          <a:xfrm>
            <a:off x="381000" y="990600"/>
            <a:ext cx="8229600" cy="2671755"/>
            <a:chOff x="0" y="1175604"/>
            <a:chExt cx="9084733" cy="2949376"/>
          </a:xfrm>
        </p:grpSpPr>
        <p:sp>
          <p:nvSpPr>
            <p:cNvPr id="5" name="Rectangle 4"/>
            <p:cNvSpPr/>
            <p:nvPr/>
          </p:nvSpPr>
          <p:spPr bwMode="auto">
            <a:xfrm>
              <a:off x="3208867" y="1175604"/>
              <a:ext cx="5875866" cy="2463800"/>
            </a:xfrm>
            <a:prstGeom prst="rect">
              <a:avLst/>
            </a:prstGeom>
            <a:solidFill>
              <a:schemeClr val="bg1"/>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000000"/>
                </a:solidFill>
                <a:effectLst/>
                <a:latin typeface="Arial" charset="0"/>
              </a:endParaRPr>
            </a:p>
          </p:txBody>
        </p:sp>
        <p:pic>
          <p:nvPicPr>
            <p:cNvPr id="6" name="Picture 2" descr="http://www.healthgoods.com/Shopping/images/Omron_HBF_500_Body_Fat_Scale_lg.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3500" y="1226403"/>
              <a:ext cx="2108301" cy="2667000"/>
            </a:xfrm>
            <a:prstGeom prst="rect">
              <a:avLst/>
            </a:prstGeom>
            <a:noFill/>
          </p:spPr>
        </p:pic>
        <p:sp>
          <p:nvSpPr>
            <p:cNvPr id="7" name="TextBox 6"/>
            <p:cNvSpPr txBox="1"/>
            <p:nvPr/>
          </p:nvSpPr>
          <p:spPr>
            <a:xfrm>
              <a:off x="0" y="3817203"/>
              <a:ext cx="2133600" cy="307777"/>
            </a:xfrm>
            <a:prstGeom prst="rect">
              <a:avLst/>
            </a:prstGeom>
            <a:noFill/>
          </p:spPr>
          <p:txBody>
            <a:bodyPr wrap="square" rtlCol="0">
              <a:spAutoFit/>
            </a:bodyPr>
            <a:lstStyle/>
            <a:p>
              <a:pPr algn="ctr"/>
              <a:r>
                <a:rPr lang="en-US" sz="1400" dirty="0" smtClean="0">
                  <a:latin typeface="+mj-lt"/>
                </a:rPr>
                <a:t>Omron HBF-500</a:t>
              </a:r>
              <a:endParaRPr lang="en-US" sz="1400" dirty="0">
                <a:latin typeface="+mj-lt"/>
              </a:endParaRPr>
            </a:p>
          </p:txBody>
        </p:sp>
        <p:grpSp>
          <p:nvGrpSpPr>
            <p:cNvPr id="8" name="Group 34"/>
            <p:cNvGrpSpPr/>
            <p:nvPr/>
          </p:nvGrpSpPr>
          <p:grpSpPr>
            <a:xfrm>
              <a:off x="2971800" y="1226403"/>
              <a:ext cx="6096000" cy="2362200"/>
              <a:chOff x="0" y="228600"/>
              <a:chExt cx="6400800" cy="2325278"/>
            </a:xfrm>
          </p:grpSpPr>
          <p:pic>
            <p:nvPicPr>
              <p:cNvPr id="9" name="Picture 8" descr="PVCData.tif"/>
              <p:cNvPicPr>
                <a:picLocks noChangeAspect="1"/>
              </p:cNvPicPr>
              <p:nvPr/>
            </p:nvPicPr>
            <p:blipFill>
              <a:blip r:embed="rId3" cstate="print">
                <a:clrChange>
                  <a:clrFrom>
                    <a:srgbClr val="FFFFFF"/>
                  </a:clrFrom>
                  <a:clrTo>
                    <a:srgbClr val="FFFFFF">
                      <a:alpha val="0"/>
                    </a:srgbClr>
                  </a:clrTo>
                </a:clrChange>
              </a:blip>
              <a:srcRect l="10833" t="4610" r="8333" b="11418"/>
              <a:stretch>
                <a:fillRect/>
              </a:stretch>
            </p:blipFill>
            <p:spPr>
              <a:xfrm>
                <a:off x="304800" y="228600"/>
                <a:ext cx="6096000" cy="2325278"/>
              </a:xfrm>
              <a:prstGeom prst="rect">
                <a:avLst/>
              </a:prstGeom>
            </p:spPr>
          </p:pic>
          <p:sp>
            <p:nvSpPr>
              <p:cNvPr id="10" name="TextBox 9"/>
              <p:cNvSpPr txBox="1"/>
              <p:nvPr/>
            </p:nvSpPr>
            <p:spPr>
              <a:xfrm>
                <a:off x="618744" y="282416"/>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1" name="TextBox 10"/>
              <p:cNvSpPr txBox="1"/>
              <p:nvPr/>
            </p:nvSpPr>
            <p:spPr>
              <a:xfrm>
                <a:off x="1371600" y="282416"/>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2" name="TextBox 11"/>
              <p:cNvSpPr txBox="1"/>
              <p:nvPr/>
            </p:nvSpPr>
            <p:spPr>
              <a:xfrm>
                <a:off x="2286000" y="282416"/>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3" name="TextBox 12"/>
              <p:cNvSpPr txBox="1"/>
              <p:nvPr/>
            </p:nvSpPr>
            <p:spPr>
              <a:xfrm>
                <a:off x="3038856" y="282416"/>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4" name="TextBox 13"/>
              <p:cNvSpPr txBox="1"/>
              <p:nvPr/>
            </p:nvSpPr>
            <p:spPr>
              <a:xfrm>
                <a:off x="3944112" y="291560"/>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5" name="TextBox 14"/>
              <p:cNvSpPr txBox="1"/>
              <p:nvPr/>
            </p:nvSpPr>
            <p:spPr>
              <a:xfrm>
                <a:off x="4840224" y="282416"/>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6" name="TextBox 15"/>
              <p:cNvSpPr txBox="1"/>
              <p:nvPr/>
            </p:nvSpPr>
            <p:spPr>
              <a:xfrm>
                <a:off x="5760720" y="282416"/>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7" name="TextBox 16"/>
              <p:cNvSpPr txBox="1"/>
              <p:nvPr/>
            </p:nvSpPr>
            <p:spPr>
              <a:xfrm>
                <a:off x="5839968" y="1290637"/>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8" name="TextBox 17"/>
              <p:cNvSpPr txBox="1"/>
              <p:nvPr/>
            </p:nvSpPr>
            <p:spPr>
              <a:xfrm>
                <a:off x="4904232" y="1290637"/>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19" name="TextBox 18"/>
              <p:cNvSpPr txBox="1"/>
              <p:nvPr/>
            </p:nvSpPr>
            <p:spPr>
              <a:xfrm>
                <a:off x="4020312" y="1345501"/>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20" name="TextBox 19"/>
              <p:cNvSpPr txBox="1"/>
              <p:nvPr/>
            </p:nvSpPr>
            <p:spPr>
              <a:xfrm>
                <a:off x="3145536" y="1290637"/>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21" name="TextBox 20"/>
              <p:cNvSpPr txBox="1"/>
              <p:nvPr/>
            </p:nvSpPr>
            <p:spPr>
              <a:xfrm>
                <a:off x="2401824" y="1281493"/>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22" name="TextBox 21"/>
              <p:cNvSpPr txBox="1"/>
              <p:nvPr/>
            </p:nvSpPr>
            <p:spPr>
              <a:xfrm>
                <a:off x="1514856" y="1308925"/>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23" name="TextBox 22"/>
              <p:cNvSpPr txBox="1"/>
              <p:nvPr/>
            </p:nvSpPr>
            <p:spPr>
              <a:xfrm>
                <a:off x="734568" y="1281493"/>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N</a:t>
                </a:r>
                <a:endParaRPr lang="en-US" sz="1000" dirty="0">
                  <a:solidFill>
                    <a:schemeClr val="bg1"/>
                  </a:solidFill>
                  <a:latin typeface="Times New Roman" pitchFamily="18" charset="0"/>
                  <a:cs typeface="Times New Roman" pitchFamily="18" charset="0"/>
                </a:endParaRPr>
              </a:p>
            </p:txBody>
          </p:sp>
          <p:sp>
            <p:nvSpPr>
              <p:cNvPr id="24" name="TextBox 23"/>
              <p:cNvSpPr txBox="1"/>
              <p:nvPr/>
            </p:nvSpPr>
            <p:spPr>
              <a:xfrm>
                <a:off x="1840230" y="1556480"/>
                <a:ext cx="400050" cy="242372"/>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V</a:t>
                </a:r>
                <a:endParaRPr lang="en-US" sz="1000" dirty="0">
                  <a:solidFill>
                    <a:schemeClr val="bg1"/>
                  </a:solidFill>
                  <a:latin typeface="Times New Roman" pitchFamily="18" charset="0"/>
                  <a:cs typeface="Times New Roman" pitchFamily="18" charset="0"/>
                </a:endParaRPr>
              </a:p>
            </p:txBody>
          </p:sp>
          <p:sp>
            <p:nvSpPr>
              <p:cNvPr id="25" name="TextBox 24"/>
              <p:cNvSpPr txBox="1"/>
              <p:nvPr/>
            </p:nvSpPr>
            <p:spPr>
              <a:xfrm>
                <a:off x="3581400" y="1596104"/>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V</a:t>
                </a:r>
                <a:endParaRPr lang="en-US" sz="1000" dirty="0">
                  <a:solidFill>
                    <a:schemeClr val="bg1"/>
                  </a:solidFill>
                  <a:latin typeface="Times New Roman" pitchFamily="18" charset="0"/>
                  <a:cs typeface="Times New Roman" pitchFamily="18" charset="0"/>
                </a:endParaRPr>
              </a:p>
            </p:txBody>
          </p:sp>
          <p:sp>
            <p:nvSpPr>
              <p:cNvPr id="26" name="TextBox 25"/>
              <p:cNvSpPr txBox="1"/>
              <p:nvPr/>
            </p:nvSpPr>
            <p:spPr>
              <a:xfrm>
                <a:off x="3371088" y="309181"/>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V</a:t>
                </a:r>
                <a:endParaRPr lang="en-US" sz="1000" dirty="0">
                  <a:solidFill>
                    <a:schemeClr val="bg1"/>
                  </a:solidFill>
                  <a:latin typeface="Times New Roman" pitchFamily="18" charset="0"/>
                  <a:cs typeface="Times New Roman" pitchFamily="18" charset="0"/>
                </a:endParaRPr>
              </a:p>
            </p:txBody>
          </p:sp>
          <p:sp>
            <p:nvSpPr>
              <p:cNvPr id="27" name="TextBox 26"/>
              <p:cNvSpPr txBox="1"/>
              <p:nvPr/>
            </p:nvSpPr>
            <p:spPr>
              <a:xfrm>
                <a:off x="1697736" y="327469"/>
                <a:ext cx="228600" cy="246221"/>
              </a:xfrm>
              <a:prstGeom prst="rect">
                <a:avLst/>
              </a:prstGeom>
              <a:noFill/>
            </p:spPr>
            <p:txBody>
              <a:bodyPr wrap="square" rtlCol="0">
                <a:spAutoFit/>
              </a:bodyPr>
              <a:lstStyle/>
              <a:p>
                <a:r>
                  <a:rPr lang="en-US" sz="1000" dirty="0" smtClean="0">
                    <a:solidFill>
                      <a:schemeClr val="bg1"/>
                    </a:solidFill>
                    <a:latin typeface="Times New Roman" pitchFamily="18" charset="0"/>
                    <a:cs typeface="Times New Roman" pitchFamily="18" charset="0"/>
                  </a:rPr>
                  <a:t>V</a:t>
                </a:r>
                <a:endParaRPr lang="en-US" sz="1000" dirty="0">
                  <a:solidFill>
                    <a:schemeClr val="bg1"/>
                  </a:solidFill>
                  <a:latin typeface="Times New Roman" pitchFamily="18" charset="0"/>
                  <a:cs typeface="Times New Roman" pitchFamily="18" charset="0"/>
                </a:endParaRPr>
              </a:p>
            </p:txBody>
          </p:sp>
          <p:sp>
            <p:nvSpPr>
              <p:cNvPr id="28" name="TextBox 27"/>
              <p:cNvSpPr txBox="1"/>
              <p:nvPr/>
            </p:nvSpPr>
            <p:spPr>
              <a:xfrm rot="16200000">
                <a:off x="-280600" y="1652201"/>
                <a:ext cx="838200" cy="276999"/>
              </a:xfrm>
              <a:prstGeom prst="rect">
                <a:avLst/>
              </a:prstGeom>
              <a:noFill/>
            </p:spPr>
            <p:txBody>
              <a:bodyPr wrap="square" rtlCol="0">
                <a:spAutoFit/>
              </a:bodyPr>
              <a:lstStyle/>
              <a:p>
                <a:pPr algn="ctr"/>
                <a:r>
                  <a:rPr lang="en-US" sz="1200" b="1" dirty="0" smtClean="0">
                    <a:solidFill>
                      <a:schemeClr val="bg1"/>
                    </a:solidFill>
                    <a:latin typeface="Times New Roman" pitchFamily="18" charset="0"/>
                    <a:cs typeface="Times New Roman" pitchFamily="18" charset="0"/>
                  </a:rPr>
                  <a:t>BCG (N)</a:t>
                </a:r>
                <a:endParaRPr lang="en-US" sz="1200" b="1" dirty="0">
                  <a:solidFill>
                    <a:schemeClr val="bg1"/>
                  </a:solidFill>
                  <a:latin typeface="Times New Roman" pitchFamily="18" charset="0"/>
                  <a:cs typeface="Times New Roman" pitchFamily="18" charset="0"/>
                </a:endParaRPr>
              </a:p>
            </p:txBody>
          </p:sp>
          <p:sp>
            <p:nvSpPr>
              <p:cNvPr id="29" name="TextBox 28"/>
              <p:cNvSpPr txBox="1"/>
              <p:nvPr/>
            </p:nvSpPr>
            <p:spPr>
              <a:xfrm rot="16200000">
                <a:off x="-280600" y="649409"/>
                <a:ext cx="838200" cy="276999"/>
              </a:xfrm>
              <a:prstGeom prst="rect">
                <a:avLst/>
              </a:prstGeom>
              <a:noFill/>
            </p:spPr>
            <p:txBody>
              <a:bodyPr wrap="square" rtlCol="0">
                <a:spAutoFit/>
              </a:bodyPr>
              <a:lstStyle/>
              <a:p>
                <a:pPr algn="ctr"/>
                <a:r>
                  <a:rPr lang="en-US" sz="1200" b="1" dirty="0" smtClean="0">
                    <a:solidFill>
                      <a:schemeClr val="bg1"/>
                    </a:solidFill>
                    <a:latin typeface="Times New Roman" pitchFamily="18" charset="0"/>
                    <a:cs typeface="Times New Roman" pitchFamily="18" charset="0"/>
                  </a:rPr>
                  <a:t>ECG (V)</a:t>
                </a:r>
                <a:endParaRPr lang="en-US" sz="1200" b="1" dirty="0">
                  <a:solidFill>
                    <a:schemeClr val="bg1"/>
                  </a:solidFill>
                  <a:latin typeface="Times New Roman" pitchFamily="18" charset="0"/>
                  <a:cs typeface="Times New Roman" pitchFamily="18" charset="0"/>
                </a:endParaRPr>
              </a:p>
            </p:txBody>
          </p:sp>
        </p:grpSp>
        <p:cxnSp>
          <p:nvCxnSpPr>
            <p:cNvPr id="30" name="Straight Arrow Connector 29"/>
            <p:cNvCxnSpPr/>
            <p:nvPr/>
          </p:nvCxnSpPr>
          <p:spPr>
            <a:xfrm>
              <a:off x="2057400" y="1378803"/>
              <a:ext cx="1295400"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2057400" y="2826603"/>
              <a:ext cx="1295400" cy="457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209800" y="1607403"/>
              <a:ext cx="762000" cy="369332"/>
            </a:xfrm>
            <a:prstGeom prst="rect">
              <a:avLst/>
            </a:prstGeom>
            <a:noFill/>
          </p:spPr>
          <p:txBody>
            <a:bodyPr wrap="square" rtlCol="0">
              <a:spAutoFit/>
            </a:bodyPr>
            <a:lstStyle/>
            <a:p>
              <a:r>
                <a:rPr lang="en-US" dirty="0" smtClean="0"/>
                <a:t>ECG</a:t>
              </a:r>
              <a:endParaRPr lang="en-US" dirty="0"/>
            </a:p>
          </p:txBody>
        </p:sp>
        <p:sp>
          <p:nvSpPr>
            <p:cNvPr id="33" name="TextBox 32"/>
            <p:cNvSpPr txBox="1"/>
            <p:nvPr/>
          </p:nvSpPr>
          <p:spPr>
            <a:xfrm>
              <a:off x="2209800" y="2681086"/>
              <a:ext cx="762000" cy="369332"/>
            </a:xfrm>
            <a:prstGeom prst="rect">
              <a:avLst/>
            </a:prstGeom>
            <a:noFill/>
          </p:spPr>
          <p:txBody>
            <a:bodyPr wrap="square" rtlCol="0">
              <a:spAutoFit/>
            </a:bodyPr>
            <a:lstStyle/>
            <a:p>
              <a:r>
                <a:rPr lang="en-US" dirty="0"/>
                <a:t>B</a:t>
              </a:r>
              <a:r>
                <a:rPr lang="en-US" dirty="0" smtClean="0"/>
                <a:t>CG</a:t>
              </a:r>
              <a:endParaRPr lang="en-US" dirty="0"/>
            </a:p>
          </p:txBody>
        </p:sp>
        <p:sp>
          <p:nvSpPr>
            <p:cNvPr id="34" name="TextBox 33"/>
            <p:cNvSpPr txBox="1"/>
            <p:nvPr/>
          </p:nvSpPr>
          <p:spPr>
            <a:xfrm>
              <a:off x="3124200" y="3581400"/>
              <a:ext cx="5881914" cy="523220"/>
            </a:xfrm>
            <a:prstGeom prst="rect">
              <a:avLst/>
            </a:prstGeom>
            <a:noFill/>
          </p:spPr>
          <p:txBody>
            <a:bodyPr wrap="square" rtlCol="0">
              <a:spAutoFit/>
            </a:bodyPr>
            <a:lstStyle/>
            <a:p>
              <a:r>
                <a:rPr lang="en-US" sz="1400" i="1" dirty="0" smtClean="0">
                  <a:latin typeface="+mj-lt"/>
                </a:rPr>
                <a:t>Premature ventricular contractions as seen in the electrocardiogram (ECG) and ballistocardiogram (BCG).</a:t>
              </a:r>
              <a:endParaRPr lang="en-US" sz="1400" i="1" dirty="0">
                <a:latin typeface="+mj-lt"/>
              </a:endParaRPr>
            </a:p>
          </p:txBody>
        </p:sp>
      </p:grpSp>
      <p:sp>
        <p:nvSpPr>
          <p:cNvPr id="41" name="Rectangle 40"/>
          <p:cNvSpPr/>
          <p:nvPr/>
        </p:nvSpPr>
        <p:spPr>
          <a:xfrm>
            <a:off x="228600" y="3810000"/>
            <a:ext cx="4038600" cy="584775"/>
          </a:xfrm>
          <a:prstGeom prst="rect">
            <a:avLst/>
          </a:prstGeom>
        </p:spPr>
        <p:txBody>
          <a:bodyPr wrap="square">
            <a:spAutoFit/>
          </a:bodyPr>
          <a:lstStyle/>
          <a:p>
            <a:r>
              <a:rPr lang="en-US" sz="1600" i="1" dirty="0" smtClean="0">
                <a:latin typeface="+mj-lt"/>
              </a:rPr>
              <a:t>Simultaneous Cardiac Output (Doppler) and BCG during exercise recovery </a:t>
            </a:r>
            <a:endParaRPr lang="en-US" sz="1600" i="1" dirty="0">
              <a:latin typeface="+mj-lt"/>
            </a:endParaRPr>
          </a:p>
        </p:txBody>
      </p:sp>
      <p:sp>
        <p:nvSpPr>
          <p:cNvPr id="42" name="Rectangle 28"/>
          <p:cNvSpPr>
            <a:spLocks noChangeArrowheads="1"/>
          </p:cNvSpPr>
          <p:nvPr/>
        </p:nvSpPr>
        <p:spPr bwMode="auto">
          <a:xfrm>
            <a:off x="3200400" y="6550223"/>
            <a:ext cx="4735912" cy="307777"/>
          </a:xfrm>
          <a:prstGeom prst="rect">
            <a:avLst/>
          </a:prstGeom>
          <a:noFill/>
          <a:ln w="9525">
            <a:noFill/>
            <a:miter lim="800000"/>
            <a:headEnd/>
            <a:tailEnd/>
          </a:ln>
          <a:effectLst/>
        </p:spPr>
        <p:txBody>
          <a:bodyPr wrap="none">
            <a:spAutoFit/>
          </a:bodyPr>
          <a:lstStyle/>
          <a:p>
            <a:r>
              <a:rPr lang="en-US" sz="1400" dirty="0" smtClean="0">
                <a:latin typeface="+mn-lt"/>
              </a:rPr>
              <a:t>Courtesy  of O.T Inan (Physiological Measurements, 30 (2009)</a:t>
            </a:r>
            <a:endParaRPr lang="en-US" sz="1400" dirty="0">
              <a:latin typeface="+mn-lt"/>
            </a:endParaRPr>
          </a:p>
        </p:txBody>
      </p:sp>
      <p:grpSp>
        <p:nvGrpSpPr>
          <p:cNvPr id="43" name="Group 42"/>
          <p:cNvGrpSpPr/>
          <p:nvPr/>
        </p:nvGrpSpPr>
        <p:grpSpPr>
          <a:xfrm>
            <a:off x="304800" y="4419600"/>
            <a:ext cx="3124200" cy="2130623"/>
            <a:chOff x="1066800" y="1244219"/>
            <a:chExt cx="3124200" cy="2130623"/>
          </a:xfrm>
        </p:grpSpPr>
        <p:pic>
          <p:nvPicPr>
            <p:cNvPr id="44" name="Picture 43" descr="Quad Plot Trial 2 Subject 5 EXERCISE PAPER CO.tif"/>
            <p:cNvPicPr>
              <a:picLocks noChangeAspect="1"/>
            </p:cNvPicPr>
            <p:nvPr/>
          </p:nvPicPr>
          <p:blipFill>
            <a:blip r:embed="rId4" cstate="screen">
              <a:clrChange>
                <a:clrFrom>
                  <a:srgbClr val="FFFFFF"/>
                </a:clrFrom>
                <a:clrTo>
                  <a:srgbClr val="FFFFFF">
                    <a:alpha val="0"/>
                  </a:srgbClr>
                </a:clrTo>
              </a:clrChange>
            </a:blip>
            <a:srcRect b="3468"/>
            <a:stretch>
              <a:fillRect/>
            </a:stretch>
          </p:blipFill>
          <p:spPr>
            <a:xfrm>
              <a:off x="1066800" y="1244219"/>
              <a:ext cx="3048000" cy="2130623"/>
            </a:xfrm>
            <a:prstGeom prst="rect">
              <a:avLst/>
            </a:prstGeom>
            <a:ln>
              <a:solidFill>
                <a:schemeClr val="bg1"/>
              </a:solidFill>
            </a:ln>
          </p:spPr>
        </p:pic>
        <p:sp>
          <p:nvSpPr>
            <p:cNvPr id="45" name="Rectangle 44"/>
            <p:cNvSpPr/>
            <p:nvPr/>
          </p:nvSpPr>
          <p:spPr bwMode="auto">
            <a:xfrm>
              <a:off x="4008120" y="1828800"/>
              <a:ext cx="182880" cy="592455"/>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000000"/>
                </a:solidFill>
                <a:effectLst/>
                <a:latin typeface="Arial" charset="0"/>
              </a:endParaRPr>
            </a:p>
          </p:txBody>
        </p:sp>
      </p:grpSp>
      <p:grpSp>
        <p:nvGrpSpPr>
          <p:cNvPr id="46" name="Group 4"/>
          <p:cNvGrpSpPr/>
          <p:nvPr/>
        </p:nvGrpSpPr>
        <p:grpSpPr>
          <a:xfrm>
            <a:off x="4038600" y="3810000"/>
            <a:ext cx="4876800" cy="2705382"/>
            <a:chOff x="217170" y="990600"/>
            <a:chExt cx="8633460" cy="5029200"/>
          </a:xfrm>
        </p:grpSpPr>
        <p:pic>
          <p:nvPicPr>
            <p:cNvPr id="47" name="Picture 46" descr="Corr CO RMSBCG All Subjects.tif"/>
            <p:cNvPicPr>
              <a:picLocks noChangeAspect="1"/>
            </p:cNvPicPr>
            <p:nvPr/>
          </p:nvPicPr>
          <p:blipFill>
            <a:blip r:embed="rId5" cstate="print"/>
            <a:srcRect/>
            <a:stretch>
              <a:fillRect/>
            </a:stretch>
          </p:blipFill>
          <p:spPr>
            <a:xfrm>
              <a:off x="217170" y="990600"/>
              <a:ext cx="8633460" cy="5029200"/>
            </a:xfrm>
            <a:prstGeom prst="rect">
              <a:avLst/>
            </a:prstGeom>
            <a:ln>
              <a:solidFill>
                <a:schemeClr val="bg1">
                  <a:lumMod val="50000"/>
                </a:schemeClr>
              </a:solidFill>
            </a:ln>
          </p:spPr>
        </p:pic>
        <p:sp>
          <p:nvSpPr>
            <p:cNvPr id="48" name="TextBox 2"/>
            <p:cNvSpPr txBox="1"/>
            <p:nvPr/>
          </p:nvSpPr>
          <p:spPr>
            <a:xfrm>
              <a:off x="1453007" y="1477979"/>
              <a:ext cx="3485586" cy="1273228"/>
            </a:xfrm>
            <a:prstGeom prst="rect">
              <a:avLst/>
            </a:prstGeom>
            <a:noFill/>
          </p:spPr>
          <p:txBody>
            <a:bodyPr wrap="square" rtlCol="0">
              <a:spAutoFit/>
            </a:bodyPr>
            <a:lstStyle/>
            <a:p>
              <a:r>
                <a:rPr lang="en-US" sz="1200" b="1" i="1" dirty="0" smtClean="0">
                  <a:latin typeface="+mn-lt"/>
                  <a:cs typeface="Times New Roman" pitchFamily="18" charset="0"/>
                </a:rPr>
                <a:t>R</a:t>
              </a:r>
              <a:r>
                <a:rPr lang="en-US" sz="1200" b="1" i="1" baseline="30000" dirty="0" smtClean="0">
                  <a:latin typeface="+mn-lt"/>
                  <a:cs typeface="Times New Roman" pitchFamily="18" charset="0"/>
                </a:rPr>
                <a:t>2</a:t>
              </a:r>
              <a:r>
                <a:rPr lang="en-US" sz="1200" b="1" i="1" dirty="0" smtClean="0">
                  <a:latin typeface="+mn-lt"/>
                  <a:cs typeface="Times New Roman" pitchFamily="18" charset="0"/>
                </a:rPr>
                <a:t> = 0.85 (p &lt;&lt; 0.001)</a:t>
              </a:r>
            </a:p>
            <a:p>
              <a:r>
                <a:rPr lang="en-US" sz="1200" i="1" dirty="0" smtClean="0">
                  <a:latin typeface="+mn-lt"/>
                  <a:cs typeface="Times New Roman" pitchFamily="18" charset="0"/>
                </a:rPr>
                <a:t>N = 10 Trials</a:t>
              </a:r>
            </a:p>
            <a:p>
              <a:r>
                <a:rPr lang="en-US" sz="1200" i="1" dirty="0" smtClean="0">
                  <a:latin typeface="+mn-lt"/>
                  <a:cs typeface="Times New Roman" pitchFamily="18" charset="0"/>
                </a:rPr>
                <a:t>n = 275 Data Points</a:t>
              </a:r>
              <a:endParaRPr lang="en-US" sz="1200" i="1" dirty="0">
                <a:latin typeface="+mn-lt"/>
                <a:cs typeface="Times New Roman" pitchFamily="18" charset="0"/>
              </a:endParaRPr>
            </a:p>
          </p:txBody>
        </p:sp>
        <p:cxnSp>
          <p:nvCxnSpPr>
            <p:cNvPr id="49" name="Straight Connector 48"/>
            <p:cNvCxnSpPr/>
            <p:nvPr/>
          </p:nvCxnSpPr>
          <p:spPr>
            <a:xfrm flipV="1">
              <a:off x="838200" y="1143000"/>
              <a:ext cx="7848600" cy="4419600"/>
            </a:xfrm>
            <a:prstGeom prst="line">
              <a:avLst/>
            </a:prstGeom>
            <a:ln w="19050">
              <a:prstDash val="sysDash"/>
            </a:ln>
          </p:spPr>
          <p:style>
            <a:lnRef idx="1">
              <a:schemeClr val="dk1"/>
            </a:lnRef>
            <a:fillRef idx="0">
              <a:schemeClr val="dk1"/>
            </a:fillRef>
            <a:effectRef idx="0">
              <a:schemeClr val="dk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Volume Measurements</a:t>
            </a:r>
            <a:endParaRPr lang="en-US" dirty="0"/>
          </a:p>
        </p:txBody>
      </p:sp>
      <p:sp>
        <p:nvSpPr>
          <p:cNvPr id="3" name="Content Placeholder 2"/>
          <p:cNvSpPr>
            <a:spLocks noGrp="1"/>
          </p:cNvSpPr>
          <p:nvPr>
            <p:ph idx="1"/>
          </p:nvPr>
        </p:nvSpPr>
        <p:spPr>
          <a:xfrm>
            <a:off x="304800" y="1066800"/>
            <a:ext cx="8229600" cy="5334000"/>
          </a:xfrm>
        </p:spPr>
        <p:txBody>
          <a:bodyPr>
            <a:normAutofit/>
          </a:bodyPr>
          <a:lstStyle/>
          <a:p>
            <a:r>
              <a:rPr lang="en-US" sz="2400" dirty="0" smtClean="0"/>
              <a:t>Volume measurement = Plethysmography</a:t>
            </a:r>
          </a:p>
          <a:p>
            <a:r>
              <a:rPr lang="en-US" sz="2400" dirty="0" smtClean="0"/>
              <a:t>Can be measured:</a:t>
            </a:r>
          </a:p>
          <a:p>
            <a:pPr lvl="1"/>
            <a:r>
              <a:rPr lang="en-US" sz="2000" dirty="0" smtClean="0"/>
              <a:t>Mechanically (chamber plethysmography)</a:t>
            </a:r>
          </a:p>
          <a:p>
            <a:pPr lvl="1"/>
            <a:r>
              <a:rPr lang="en-US" sz="2000" dirty="0" smtClean="0"/>
              <a:t>Electrically (impedance </a:t>
            </a:r>
            <a:r>
              <a:rPr lang="en-US" sz="2000" dirty="0" err="1" smtClean="0"/>
              <a:t>plethysmography</a:t>
            </a:r>
            <a:r>
              <a:rPr lang="en-US" sz="2000" dirty="0" smtClean="0"/>
              <a:t>)</a:t>
            </a:r>
            <a:br>
              <a:rPr lang="en-US" sz="2000" dirty="0" smtClean="0"/>
            </a:br>
            <a:r>
              <a:rPr lang="en-US" sz="1600" dirty="0" smtClean="0">
                <a:solidFill>
                  <a:schemeClr val="tx1">
                    <a:lumMod val="65000"/>
                    <a:lumOff val="35000"/>
                  </a:schemeClr>
                </a:solidFill>
              </a:rPr>
              <a:t>Seen in Tissue Impedance lecture</a:t>
            </a:r>
            <a:endParaRPr lang="en-US" sz="2000" dirty="0" smtClean="0">
              <a:solidFill>
                <a:schemeClr val="tx1">
                  <a:lumMod val="65000"/>
                  <a:lumOff val="35000"/>
                </a:schemeClr>
              </a:solidFill>
            </a:endParaRPr>
          </a:p>
          <a:p>
            <a:pPr lvl="1"/>
            <a:r>
              <a:rPr lang="en-US" sz="2000" dirty="0" smtClean="0"/>
              <a:t>Optically (photoplethysmography, PPG)</a:t>
            </a:r>
          </a:p>
          <a:p>
            <a:endParaRPr lang="en-US" sz="2400" dirty="0" smtClean="0"/>
          </a:p>
          <a:p>
            <a:r>
              <a:rPr lang="en-US" sz="2400" dirty="0" smtClean="0"/>
              <a:t>Sometimes used with cuffs to separate arterial from venous flows:</a:t>
            </a:r>
          </a:p>
          <a:p>
            <a:pPr lvl="1"/>
            <a:r>
              <a:rPr lang="en-US" sz="2000" dirty="0" smtClean="0"/>
              <a:t>Venous occlusion in leg:</a:t>
            </a:r>
            <a:br>
              <a:rPr lang="en-US" sz="2000" dirty="0" smtClean="0"/>
            </a:br>
            <a:r>
              <a:rPr lang="en-US" sz="2000" dirty="0" smtClean="0"/>
              <a:t>		50 mmHg</a:t>
            </a:r>
          </a:p>
          <a:p>
            <a:pPr lvl="1"/>
            <a:r>
              <a:rPr lang="en-US" sz="2000" dirty="0" smtClean="0"/>
              <a:t>Arterial occlusion in leg:</a:t>
            </a:r>
            <a:br>
              <a:rPr lang="en-US" sz="2000" dirty="0" smtClean="0"/>
            </a:br>
            <a:r>
              <a:rPr lang="en-US" sz="2000" dirty="0" smtClean="0"/>
              <a:t>		180 mmHg</a:t>
            </a:r>
          </a:p>
        </p:txBody>
      </p:sp>
      <p:sp>
        <p:nvSpPr>
          <p:cNvPr id="4" name="Slide Number Placeholder 3"/>
          <p:cNvSpPr>
            <a:spLocks noGrp="1"/>
          </p:cNvSpPr>
          <p:nvPr>
            <p:ph type="sldNum" sz="quarter" idx="11"/>
          </p:nvPr>
        </p:nvSpPr>
        <p:spPr/>
        <p:txBody>
          <a:bodyPr/>
          <a:lstStyle/>
          <a:p>
            <a:fld id="{B6F15528-21DE-4FAA-801E-634DDDAF4B2B}" type="slidenum">
              <a:rPr lang="en-US" smtClean="0"/>
              <a:pPr/>
              <a:t>38</a:t>
            </a:fld>
            <a:endParaRPr lang="en-US"/>
          </a:p>
        </p:txBody>
      </p:sp>
      <p:pic>
        <p:nvPicPr>
          <p:cNvPr id="6" name="Picture 2" descr="fig_08_16"/>
          <p:cNvPicPr preferRelativeResize="0">
            <a:picLocks noChangeAspect="1" noChangeArrowheads="1"/>
          </p:cNvPicPr>
          <p:nvPr>
            <p:custDataLst>
              <p:tags r:id="rId1"/>
            </p:custDataLst>
          </p:nvPr>
        </p:nvPicPr>
        <p:blipFill>
          <a:blip r:embed="rId5" cstate="print"/>
          <a:srcRect/>
          <a:stretch>
            <a:fillRect/>
          </a:stretch>
        </p:blipFill>
        <p:spPr bwMode="auto">
          <a:xfrm>
            <a:off x="4038600" y="4456600"/>
            <a:ext cx="4803885" cy="1791800"/>
          </a:xfrm>
          <a:prstGeom prst="rect">
            <a:avLst/>
          </a:prstGeom>
          <a:noFill/>
          <a:ln w="9525">
            <a:noFill/>
            <a:miter lim="800000"/>
            <a:headEnd/>
            <a:tailEnd/>
          </a:ln>
          <a:effectLst/>
        </p:spPr>
      </p:pic>
      <p:pic>
        <p:nvPicPr>
          <p:cNvPr id="7" name="Picture 2" descr="fig_08_15"/>
          <p:cNvPicPr preferRelativeResize="0">
            <a:picLocks noChangeAspect="1" noChangeArrowheads="1"/>
          </p:cNvPicPr>
          <p:nvPr>
            <p:custDataLst>
              <p:tags r:id="rId2"/>
            </p:custDataLst>
          </p:nvPr>
        </p:nvPicPr>
        <p:blipFill>
          <a:blip r:embed="rId6" cstate="print">
            <a:clrChange>
              <a:clrFrom>
                <a:srgbClr val="FFFFFF"/>
              </a:clrFrom>
              <a:clrTo>
                <a:srgbClr val="FFFFFF">
                  <a:alpha val="0"/>
                </a:srgbClr>
              </a:clrTo>
            </a:clrChange>
          </a:blip>
          <a:srcRect/>
          <a:stretch>
            <a:fillRect/>
          </a:stretch>
        </p:blipFill>
        <p:spPr bwMode="auto">
          <a:xfrm>
            <a:off x="5847114" y="1295400"/>
            <a:ext cx="3220686" cy="1751013"/>
          </a:xfrm>
          <a:prstGeom prst="rect">
            <a:avLst/>
          </a:prstGeom>
          <a:noFill/>
          <a:ln w="9525">
            <a:noFill/>
            <a:miter lim="800000"/>
            <a:headEnd/>
            <a:tailEnd/>
          </a:ln>
          <a:effectLst/>
        </p:spPr>
      </p:pic>
      <p:sp>
        <p:nvSpPr>
          <p:cNvPr id="8" name="Rectangle 7"/>
          <p:cNvSpPr/>
          <p:nvPr/>
        </p:nvSpPr>
        <p:spPr>
          <a:xfrm>
            <a:off x="5715000" y="3048000"/>
            <a:ext cx="3352800" cy="338554"/>
          </a:xfrm>
          <a:prstGeom prst="rect">
            <a:avLst/>
          </a:prstGeom>
        </p:spPr>
        <p:txBody>
          <a:bodyPr wrap="square">
            <a:spAutoFit/>
          </a:bodyPr>
          <a:lstStyle/>
          <a:p>
            <a:r>
              <a:rPr lang="en-US" sz="1600" i="1" dirty="0" smtClean="0">
                <a:latin typeface="+mj-lt"/>
              </a:rPr>
              <a:t>Example of chamber plethysmography</a:t>
            </a:r>
            <a:endParaRPr lang="en-US" sz="1600" i="1" dirty="0">
              <a:latin typeface="+mj-lt"/>
            </a:endParaRPr>
          </a:p>
        </p:txBody>
      </p:sp>
      <p:sp>
        <p:nvSpPr>
          <p:cNvPr id="9" name="TextBox 8"/>
          <p:cNvSpPr txBox="1"/>
          <p:nvPr/>
        </p:nvSpPr>
        <p:spPr>
          <a:xfrm>
            <a:off x="3962400" y="6581001"/>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Photoplethysmography (PPG)</a:t>
            </a:r>
            <a:endParaRPr lang="en-US" dirty="0"/>
          </a:p>
        </p:txBody>
      </p:sp>
      <p:sp>
        <p:nvSpPr>
          <p:cNvPr id="3" name="Content Placeholder 2"/>
          <p:cNvSpPr>
            <a:spLocks noGrp="1"/>
          </p:cNvSpPr>
          <p:nvPr>
            <p:ph idx="1"/>
          </p:nvPr>
        </p:nvSpPr>
        <p:spPr>
          <a:xfrm>
            <a:off x="304800" y="914400"/>
            <a:ext cx="8229600" cy="5715000"/>
          </a:xfrm>
        </p:spPr>
        <p:txBody>
          <a:bodyPr>
            <a:normAutofit/>
          </a:bodyPr>
          <a:lstStyle/>
          <a:p>
            <a:r>
              <a:rPr lang="en-US" sz="2400" dirty="0" smtClean="0"/>
              <a:t>Light (red, infrared) absorption is modulated by the volume of blood in the light path.</a:t>
            </a:r>
          </a:p>
          <a:p>
            <a:r>
              <a:rPr lang="en-US" sz="2400" dirty="0" smtClean="0"/>
              <a:t>Volume of blood modulated by the pressure pulse wave.</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p:txBody>
      </p:sp>
      <p:sp>
        <p:nvSpPr>
          <p:cNvPr id="4" name="Slide Number Placeholder 3"/>
          <p:cNvSpPr>
            <a:spLocks noGrp="1"/>
          </p:cNvSpPr>
          <p:nvPr>
            <p:ph type="sldNum" sz="quarter" idx="11"/>
          </p:nvPr>
        </p:nvSpPr>
        <p:spPr/>
        <p:txBody>
          <a:bodyPr/>
          <a:lstStyle/>
          <a:p>
            <a:fld id="{B6F15528-21DE-4FAA-801E-634DDDAF4B2B}" type="slidenum">
              <a:rPr lang="en-US" smtClean="0"/>
              <a:pPr/>
              <a:t>39</a:t>
            </a:fld>
            <a:endParaRPr lang="en-US"/>
          </a:p>
        </p:txBody>
      </p:sp>
      <p:sp>
        <p:nvSpPr>
          <p:cNvPr id="6" name="Explosion 1 5"/>
          <p:cNvSpPr/>
          <p:nvPr/>
        </p:nvSpPr>
        <p:spPr>
          <a:xfrm rot="19924979">
            <a:off x="6253030" y="2529160"/>
            <a:ext cx="2299686" cy="114437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Done in Lab!</a:t>
            </a:r>
            <a:endParaRPr lang="en-US" dirty="0"/>
          </a:p>
        </p:txBody>
      </p:sp>
      <p:pic>
        <p:nvPicPr>
          <p:cNvPr id="7" name="Picture 6" descr="E:\My_Docs\122B\Lab5\pulse-ox.jpg"/>
          <p:cNvPicPr/>
          <p:nvPr/>
        </p:nvPicPr>
        <p:blipFill>
          <a:blip r:embed="rId4" cstate="print"/>
          <a:srcRect b="13953"/>
          <a:stretch>
            <a:fillRect/>
          </a:stretch>
        </p:blipFill>
        <p:spPr bwMode="auto">
          <a:xfrm>
            <a:off x="304800" y="2286000"/>
            <a:ext cx="4695568" cy="3048000"/>
          </a:xfrm>
          <a:prstGeom prst="rect">
            <a:avLst/>
          </a:prstGeom>
          <a:noFill/>
          <a:ln w="9525">
            <a:noFill/>
            <a:miter lim="800000"/>
            <a:headEnd/>
            <a:tailEnd/>
          </a:ln>
        </p:spPr>
      </p:pic>
      <p:pic>
        <p:nvPicPr>
          <p:cNvPr id="8" name="Picture 2" descr="fig_08_21"/>
          <p:cNvPicPr preferRelativeResize="0">
            <a:picLocks noChangeAspect="1" noChangeArrowheads="1"/>
          </p:cNvPicPr>
          <p:nvPr>
            <p:custDataLst>
              <p:tags r:id="rId1"/>
            </p:custDataLst>
          </p:nvPr>
        </p:nvPicPr>
        <p:blipFill>
          <a:blip r:embed="rId5" cstate="print">
            <a:clrChange>
              <a:clrFrom>
                <a:srgbClr val="FFFFFF"/>
              </a:clrFrom>
              <a:clrTo>
                <a:srgbClr val="FFFFFF">
                  <a:alpha val="0"/>
                </a:srgbClr>
              </a:clrTo>
            </a:clrChange>
          </a:blip>
          <a:srcRect/>
          <a:stretch>
            <a:fillRect/>
          </a:stretch>
        </p:blipFill>
        <p:spPr bwMode="auto">
          <a:xfrm>
            <a:off x="4648200" y="4274260"/>
            <a:ext cx="3886200" cy="1509880"/>
          </a:xfrm>
          <a:prstGeom prst="rect">
            <a:avLst/>
          </a:prstGeom>
          <a:noFill/>
          <a:ln w="9525">
            <a:noFill/>
            <a:miter lim="800000"/>
            <a:headEnd/>
            <a:tailEnd/>
          </a:ln>
          <a:effectLst/>
        </p:spPr>
      </p:pic>
      <p:sp>
        <p:nvSpPr>
          <p:cNvPr id="9" name="Rectangle 8"/>
          <p:cNvSpPr/>
          <p:nvPr/>
        </p:nvSpPr>
        <p:spPr>
          <a:xfrm>
            <a:off x="2819400" y="6550223"/>
            <a:ext cx="5867400" cy="307777"/>
          </a:xfrm>
          <a:prstGeom prst="rect">
            <a:avLst/>
          </a:prstGeom>
        </p:spPr>
        <p:txBody>
          <a:bodyPr wrap="square">
            <a:spAutoFit/>
          </a:bodyPr>
          <a:lstStyle/>
          <a:p>
            <a:r>
              <a:rPr lang="en-US" sz="1400" dirty="0" smtClean="0"/>
              <a:t>Source: Cypress Semiconductor App Note AN2313 &amp; Webster</a:t>
            </a:r>
            <a:endParaRPr lang="en-US" sz="1400" dirty="0"/>
          </a:p>
        </p:txBody>
      </p:sp>
      <p:sp>
        <p:nvSpPr>
          <p:cNvPr id="10" name="Rectangle 9"/>
          <p:cNvSpPr/>
          <p:nvPr/>
        </p:nvSpPr>
        <p:spPr>
          <a:xfrm>
            <a:off x="6781800" y="5798260"/>
            <a:ext cx="1752600" cy="338554"/>
          </a:xfrm>
          <a:prstGeom prst="rect">
            <a:avLst/>
          </a:prstGeom>
        </p:spPr>
        <p:txBody>
          <a:bodyPr wrap="square">
            <a:spAutoFit/>
          </a:bodyPr>
          <a:lstStyle/>
          <a:p>
            <a:r>
              <a:rPr lang="en-US" sz="1600" i="1" dirty="0" smtClean="0">
                <a:latin typeface="+mj-lt"/>
              </a:rPr>
              <a:t>Basic PPG circuit</a:t>
            </a:r>
            <a:endParaRPr lang="en-US" sz="1600" i="1" dirty="0">
              <a:latin typeface="+mj-lt"/>
            </a:endParaRPr>
          </a:p>
        </p:txBody>
      </p:sp>
      <p:sp>
        <p:nvSpPr>
          <p:cNvPr id="11" name="Rectangle 10"/>
          <p:cNvSpPr/>
          <p:nvPr/>
        </p:nvSpPr>
        <p:spPr>
          <a:xfrm>
            <a:off x="685800" y="5181600"/>
            <a:ext cx="3733800" cy="338554"/>
          </a:xfrm>
          <a:prstGeom prst="rect">
            <a:avLst/>
          </a:prstGeom>
        </p:spPr>
        <p:txBody>
          <a:bodyPr wrap="square">
            <a:spAutoFit/>
          </a:bodyPr>
          <a:lstStyle/>
          <a:p>
            <a:r>
              <a:rPr lang="en-US" sz="1600" i="1" dirty="0" smtClean="0">
                <a:latin typeface="+mj-lt"/>
              </a:rPr>
              <a:t>Transmitted  light though a finger</a:t>
            </a:r>
            <a:endParaRPr lang="en-US" sz="1600" i="1"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Cardiovascular System</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4</a:t>
            </a:fld>
            <a:endParaRPr lang="en-US"/>
          </a:p>
        </p:txBody>
      </p:sp>
      <p:sp>
        <p:nvSpPr>
          <p:cNvPr id="6" name="TextBox 5"/>
          <p:cNvSpPr txBox="1"/>
          <p:nvPr/>
        </p:nvSpPr>
        <p:spPr>
          <a:xfrm>
            <a:off x="304800" y="990600"/>
            <a:ext cx="4191000" cy="2923877"/>
          </a:xfrm>
          <a:prstGeom prst="rect">
            <a:avLst/>
          </a:prstGeom>
          <a:noFill/>
        </p:spPr>
        <p:txBody>
          <a:bodyPr wrap="square" rtlCol="0">
            <a:spAutoFit/>
          </a:bodyPr>
          <a:lstStyle/>
          <a:p>
            <a:r>
              <a:rPr lang="en-US" sz="2000" dirty="0" smtClean="0"/>
              <a:t>Main functions:</a:t>
            </a:r>
          </a:p>
          <a:p>
            <a:pPr marL="457200" indent="-233363">
              <a:buFont typeface="Arial" pitchFamily="34" charset="0"/>
              <a:buChar char="•"/>
            </a:pPr>
            <a:r>
              <a:rPr lang="en-US" dirty="0" smtClean="0"/>
              <a:t>Deliver nutrients and oxygen to the body tissue</a:t>
            </a:r>
          </a:p>
          <a:p>
            <a:pPr marL="457200" indent="-233363">
              <a:buFont typeface="Arial" pitchFamily="34" charset="0"/>
              <a:buChar char="•"/>
            </a:pPr>
            <a:r>
              <a:rPr lang="en-US" dirty="0" smtClean="0"/>
              <a:t>Remove waste products</a:t>
            </a:r>
          </a:p>
          <a:p>
            <a:pPr marL="457200" indent="-233363">
              <a:buFont typeface="Arial" pitchFamily="34" charset="0"/>
              <a:buChar char="•"/>
            </a:pPr>
            <a:r>
              <a:rPr lang="en-US" dirty="0" smtClean="0"/>
              <a:t>Remove heat</a:t>
            </a:r>
          </a:p>
          <a:p>
            <a:pPr>
              <a:buFont typeface="Arial" pitchFamily="34" charset="0"/>
              <a:buChar char="•"/>
            </a:pPr>
            <a:endParaRPr lang="en-US" dirty="0" smtClean="0"/>
          </a:p>
          <a:p>
            <a:r>
              <a:rPr lang="en-US" sz="2000" dirty="0" smtClean="0"/>
              <a:t>Composed of three main systems:</a:t>
            </a:r>
          </a:p>
          <a:p>
            <a:pPr marL="457200" indent="-233363">
              <a:buFont typeface="Arial" pitchFamily="34" charset="0"/>
              <a:buChar char="•"/>
            </a:pPr>
            <a:r>
              <a:rPr lang="en-US" dirty="0" smtClean="0"/>
              <a:t>Systemic (body)</a:t>
            </a:r>
          </a:p>
          <a:p>
            <a:pPr marL="457200" indent="-233363">
              <a:buFont typeface="Arial" pitchFamily="34" charset="0"/>
              <a:buChar char="•"/>
            </a:pPr>
            <a:r>
              <a:rPr lang="en-US" dirty="0" smtClean="0"/>
              <a:t>Pulmonary (lungs)</a:t>
            </a:r>
          </a:p>
          <a:p>
            <a:pPr marL="457200" indent="-233363">
              <a:buFont typeface="Arial" pitchFamily="34" charset="0"/>
              <a:buChar char="•"/>
            </a:pPr>
            <a:r>
              <a:rPr lang="en-US" dirty="0" smtClean="0"/>
              <a:t>Coronary (heart)</a:t>
            </a:r>
            <a:endParaRPr lang="en-US" dirty="0"/>
          </a:p>
        </p:txBody>
      </p:sp>
      <p:sp>
        <p:nvSpPr>
          <p:cNvPr id="9" name="TextBox 8"/>
          <p:cNvSpPr txBox="1"/>
          <p:nvPr/>
        </p:nvSpPr>
        <p:spPr>
          <a:xfrm>
            <a:off x="2590800" y="6581001"/>
            <a:ext cx="3260893" cy="276999"/>
          </a:xfrm>
          <a:prstGeom prst="rect">
            <a:avLst/>
          </a:prstGeom>
          <a:noFill/>
        </p:spPr>
        <p:txBody>
          <a:bodyPr wrap="none" rtlCol="0">
            <a:spAutoFit/>
          </a:bodyPr>
          <a:lstStyle/>
          <a:p>
            <a:r>
              <a:rPr lang="en-US" sz="1200" dirty="0" smtClean="0"/>
              <a:t>http://www.hhmi.org/biointeractive/animations/</a:t>
            </a:r>
            <a:endParaRPr lang="en-US" sz="1200" dirty="0"/>
          </a:p>
        </p:txBody>
      </p:sp>
      <p:sp>
        <p:nvSpPr>
          <p:cNvPr id="10" name="Rectangle 9"/>
          <p:cNvSpPr/>
          <p:nvPr/>
        </p:nvSpPr>
        <p:spPr>
          <a:xfrm rot="16200000">
            <a:off x="6727195" y="4136395"/>
            <a:ext cx="4572000" cy="261610"/>
          </a:xfrm>
          <a:prstGeom prst="rect">
            <a:avLst/>
          </a:prstGeom>
        </p:spPr>
        <p:txBody>
          <a:bodyPr>
            <a:spAutoFit/>
          </a:bodyPr>
          <a:lstStyle/>
          <a:p>
            <a:r>
              <a:rPr lang="en-US" sz="1100" dirty="0" smtClean="0"/>
              <a:t>http://faculty.plattsburgh.edu/david.curry/NUR464/Circul2.gif</a:t>
            </a:r>
            <a:endParaRPr lang="en-US" sz="1100" dirty="0"/>
          </a:p>
        </p:txBody>
      </p:sp>
      <p:pic>
        <p:nvPicPr>
          <p:cNvPr id="3076" name="Picture 4" descr="http://faculty.plattsburgh.edu/david.curry/NUR464/Circul2.gif"/>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953000" y="666350"/>
            <a:ext cx="4038600" cy="6191650"/>
          </a:xfrm>
          <a:prstGeom prst="rect">
            <a:avLst/>
          </a:prstGeom>
          <a:noFill/>
        </p:spPr>
      </p:pic>
      <p:pic>
        <p:nvPicPr>
          <p:cNvPr id="11" name="heartfunction.wmv">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6" cstate="print"/>
          <a:stretch>
            <a:fillRect/>
          </a:stretch>
        </p:blipFill>
        <p:spPr>
          <a:xfrm>
            <a:off x="1066800" y="4114800"/>
            <a:ext cx="3048000" cy="2286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16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Pulse </a:t>
            </a:r>
            <a:r>
              <a:rPr lang="en-US" dirty="0" err="1" smtClean="0"/>
              <a:t>Oximeter</a:t>
            </a:r>
            <a:endParaRPr lang="en-US" dirty="0"/>
          </a:p>
        </p:txBody>
      </p:sp>
      <p:sp>
        <p:nvSpPr>
          <p:cNvPr id="3" name="Content Placeholder 2"/>
          <p:cNvSpPr>
            <a:spLocks noGrp="1"/>
          </p:cNvSpPr>
          <p:nvPr>
            <p:ph idx="1"/>
          </p:nvPr>
        </p:nvSpPr>
        <p:spPr>
          <a:xfrm>
            <a:off x="304800" y="914400"/>
            <a:ext cx="8229600" cy="5715000"/>
          </a:xfrm>
        </p:spPr>
        <p:txBody>
          <a:bodyPr>
            <a:normAutofit/>
          </a:bodyPr>
          <a:lstStyle/>
          <a:p>
            <a:r>
              <a:rPr lang="en-US" sz="2400" dirty="0" smtClean="0"/>
              <a:t>Measure the saturation of oxygen in peripheral blood (SpO</a:t>
            </a:r>
            <a:r>
              <a:rPr lang="en-US" sz="2400" baseline="-25000" dirty="0" smtClean="0"/>
              <a:t>2</a:t>
            </a:r>
            <a:r>
              <a:rPr lang="en-US" sz="2400" dirty="0" smtClean="0"/>
              <a:t>).</a:t>
            </a:r>
            <a:br>
              <a:rPr lang="en-US" sz="2400" dirty="0" smtClean="0"/>
            </a:br>
            <a:r>
              <a:rPr lang="en-US" sz="2000" dirty="0" smtClean="0">
                <a:solidFill>
                  <a:schemeClr val="tx1">
                    <a:lumMod val="50000"/>
                    <a:lumOff val="50000"/>
                  </a:schemeClr>
                </a:solidFill>
              </a:rPr>
              <a:t>Percentage of </a:t>
            </a:r>
            <a:r>
              <a:rPr lang="en-US" sz="2000" dirty="0" err="1" smtClean="0">
                <a:solidFill>
                  <a:schemeClr val="tx1">
                    <a:lumMod val="50000"/>
                    <a:lumOff val="50000"/>
                  </a:schemeClr>
                </a:solidFill>
              </a:rPr>
              <a:t>oxyhemoglobin</a:t>
            </a:r>
            <a:r>
              <a:rPr lang="en-US" sz="2000" dirty="0" smtClean="0">
                <a:solidFill>
                  <a:schemeClr val="tx1">
                    <a:lumMod val="50000"/>
                    <a:lumOff val="50000"/>
                  </a:schemeClr>
                </a:solidFill>
              </a:rPr>
              <a:t> (oxygen-carrying hemoglobin) relative to total hemoglobin.</a:t>
            </a:r>
            <a:endParaRPr lang="en-US" sz="2400" dirty="0" smtClean="0">
              <a:solidFill>
                <a:schemeClr val="tx1">
                  <a:lumMod val="50000"/>
                  <a:lumOff val="50000"/>
                </a:schemeClr>
              </a:solidFill>
            </a:endParaRPr>
          </a:p>
          <a:p>
            <a:r>
              <a:rPr lang="en-US" sz="2400" dirty="0" smtClean="0"/>
              <a:t>Indicative of oxygen delivery capabilities.</a:t>
            </a:r>
          </a:p>
          <a:p>
            <a:r>
              <a:rPr lang="en-US" sz="2400" dirty="0" smtClean="0"/>
              <a:t>Measured by taking the ratio of two wavelength absorptions:</a:t>
            </a:r>
          </a:p>
          <a:p>
            <a:pPr lvl="1"/>
            <a:r>
              <a:rPr lang="en-US" sz="2000" dirty="0" smtClean="0"/>
              <a:t>Red (660nm): preferential absorption by </a:t>
            </a:r>
            <a:r>
              <a:rPr lang="en-US" sz="2000" dirty="0" err="1" smtClean="0"/>
              <a:t>deoxyhemoglobin</a:t>
            </a:r>
            <a:r>
              <a:rPr lang="en-US" sz="2000" dirty="0" smtClean="0"/>
              <a:t> (</a:t>
            </a:r>
            <a:r>
              <a:rPr lang="en-US" sz="2000" dirty="0" err="1" smtClean="0"/>
              <a:t>Hb</a:t>
            </a:r>
            <a:r>
              <a:rPr lang="en-US" sz="2000" dirty="0" smtClean="0"/>
              <a:t>).</a:t>
            </a:r>
          </a:p>
          <a:p>
            <a:pPr lvl="1"/>
            <a:r>
              <a:rPr lang="en-US" sz="2000" dirty="0" smtClean="0"/>
              <a:t>Infrared (940nm): preferential absorption by </a:t>
            </a:r>
            <a:r>
              <a:rPr lang="en-US" sz="2000" dirty="0" err="1" smtClean="0"/>
              <a:t>oxyhemoglobin</a:t>
            </a:r>
            <a:r>
              <a:rPr lang="en-US" sz="2000" dirty="0" smtClean="0"/>
              <a:t> (O</a:t>
            </a:r>
            <a:r>
              <a:rPr lang="en-US" sz="2000" baseline="-25000" dirty="0" smtClean="0"/>
              <a:t>2</a:t>
            </a:r>
            <a:r>
              <a:rPr lang="en-US" sz="2000" dirty="0" smtClean="0"/>
              <a:t>Hb).</a:t>
            </a:r>
          </a:p>
          <a:p>
            <a:r>
              <a:rPr lang="en-US" sz="2400" dirty="0" smtClean="0"/>
              <a:t>Use blood pulsation to extract blood-related absorption from other source of absorptions (nail polish, skin,…):</a:t>
            </a:r>
          </a:p>
          <a:p>
            <a:pPr>
              <a:buNone/>
            </a:pPr>
            <a:endParaRPr lang="en-US" sz="2400" dirty="0" smtClean="0"/>
          </a:p>
          <a:p>
            <a:endParaRPr lang="en-US" sz="2400" dirty="0" smtClean="0"/>
          </a:p>
          <a:p>
            <a:pPr>
              <a:buNone/>
            </a:pPr>
            <a:endParaRPr lang="en-US" sz="2400" dirty="0" smtClean="0"/>
          </a:p>
        </p:txBody>
      </p:sp>
      <p:sp>
        <p:nvSpPr>
          <p:cNvPr id="4" name="Slide Number Placeholder 3"/>
          <p:cNvSpPr>
            <a:spLocks noGrp="1"/>
          </p:cNvSpPr>
          <p:nvPr>
            <p:ph type="sldNum" sz="quarter" idx="11"/>
          </p:nvPr>
        </p:nvSpPr>
        <p:spPr/>
        <p:txBody>
          <a:bodyPr/>
          <a:lstStyle/>
          <a:p>
            <a:fld id="{B6F15528-21DE-4FAA-801E-634DDDAF4B2B}" type="slidenum">
              <a:rPr lang="en-US" smtClean="0"/>
              <a:pPr/>
              <a:t>40</a:t>
            </a:fld>
            <a:endParaRPr lang="en-US"/>
          </a:p>
        </p:txBody>
      </p:sp>
      <p:sp>
        <p:nvSpPr>
          <p:cNvPr id="9" name="Rectangle 8"/>
          <p:cNvSpPr/>
          <p:nvPr/>
        </p:nvSpPr>
        <p:spPr>
          <a:xfrm>
            <a:off x="5181600" y="6475511"/>
            <a:ext cx="3352800" cy="307777"/>
          </a:xfrm>
          <a:prstGeom prst="rect">
            <a:avLst/>
          </a:prstGeom>
        </p:spPr>
        <p:txBody>
          <a:bodyPr wrap="square">
            <a:spAutoFit/>
          </a:bodyPr>
          <a:lstStyle/>
          <a:p>
            <a:r>
              <a:rPr lang="en-US" sz="1400" dirty="0" smtClean="0"/>
              <a:t>Commercial Pulse </a:t>
            </a:r>
            <a:r>
              <a:rPr lang="en-US" sz="1400" dirty="0" err="1" smtClean="0"/>
              <a:t>Oximeter</a:t>
            </a:r>
            <a:r>
              <a:rPr lang="en-US" sz="1400" dirty="0" smtClean="0"/>
              <a:t> (source: </a:t>
            </a:r>
            <a:r>
              <a:rPr lang="en-US" sz="1400" dirty="0" err="1" smtClean="0"/>
              <a:t>Nonin</a:t>
            </a:r>
            <a:r>
              <a:rPr lang="en-US" sz="1400" dirty="0" smtClean="0"/>
              <a:t>)</a:t>
            </a:r>
            <a:endParaRPr lang="en-US" sz="1400" dirty="0"/>
          </a:p>
        </p:txBody>
      </p:sp>
      <p:sp>
        <p:nvSpPr>
          <p:cNvPr id="942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9420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371600" y="5322331"/>
            <a:ext cx="1852943" cy="609600"/>
          </a:xfrm>
          <a:prstGeom prst="rect">
            <a:avLst/>
          </a:prstGeom>
          <a:noFill/>
        </p:spPr>
      </p:pic>
      <p:pic>
        <p:nvPicPr>
          <p:cNvPr id="94212" name="Picture 4" descr="Nonin Medair OxyCheck Digital Finger Pulse Oximeter">
            <a:hlinkClick r:id="rId4"/>
          </p:cNvPr>
          <p:cNvPicPr>
            <a:picLocks noChangeAspect="1" noChangeArrowheads="1"/>
          </p:cNvPicPr>
          <p:nvPr/>
        </p:nvPicPr>
        <p:blipFill>
          <a:blip r:embed="rId5" cstate="print"/>
          <a:srcRect/>
          <a:stretch>
            <a:fillRect/>
          </a:stretch>
        </p:blipFill>
        <p:spPr bwMode="auto">
          <a:xfrm>
            <a:off x="6096000" y="4648200"/>
            <a:ext cx="1752600" cy="1752600"/>
          </a:xfrm>
          <a:prstGeom prst="rect">
            <a:avLst/>
          </a:prstGeom>
          <a:noFill/>
        </p:spPr>
      </p:pic>
      <p:sp>
        <p:nvSpPr>
          <p:cNvPr id="15" name="Rectangle 14"/>
          <p:cNvSpPr/>
          <p:nvPr/>
        </p:nvSpPr>
        <p:spPr>
          <a:xfrm>
            <a:off x="304800" y="4648200"/>
            <a:ext cx="4876800" cy="584775"/>
          </a:xfrm>
          <a:prstGeom prst="rect">
            <a:avLst/>
          </a:prstGeom>
        </p:spPr>
        <p:txBody>
          <a:bodyPr wrap="square">
            <a:spAutoFit/>
          </a:bodyPr>
          <a:lstStyle/>
          <a:p>
            <a:r>
              <a:rPr lang="en-US" sz="1600" dirty="0" smtClean="0"/>
              <a:t>Ratio of normalized modulated (AC) absorption with respect to constant (DC) absorptions, for IR and Red:</a:t>
            </a:r>
            <a:endParaRPr lang="en-US" sz="1600" dirty="0"/>
          </a:p>
        </p:txBody>
      </p:sp>
      <p:sp>
        <p:nvSpPr>
          <p:cNvPr id="16" name="Rectangle 15"/>
          <p:cNvSpPr/>
          <p:nvPr/>
        </p:nvSpPr>
        <p:spPr>
          <a:xfrm>
            <a:off x="304800" y="6136957"/>
            <a:ext cx="4876800" cy="338554"/>
          </a:xfrm>
          <a:prstGeom prst="rect">
            <a:avLst/>
          </a:prstGeom>
        </p:spPr>
        <p:txBody>
          <a:bodyPr wrap="square">
            <a:spAutoFit/>
          </a:bodyPr>
          <a:lstStyle/>
          <a:p>
            <a:r>
              <a:rPr lang="en-US" sz="1600" dirty="0" smtClean="0"/>
              <a:t>This ratio can then be calibrated to SpO2.</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Acoustic Measurements</a:t>
            </a:r>
            <a:endParaRPr lang="en-US" dirty="0"/>
          </a:p>
        </p:txBody>
      </p:sp>
      <p:sp>
        <p:nvSpPr>
          <p:cNvPr id="3" name="Text Placeholder 2"/>
          <p:cNvSpPr>
            <a:spLocks noGrp="1"/>
          </p:cNvSpPr>
          <p:nvPr>
            <p:ph type="body" idx="1"/>
          </p:nvPr>
        </p:nvSpPr>
        <p:spPr/>
        <p:txBody>
          <a:bodyPr/>
          <a:lstStyle/>
          <a:p>
            <a:r>
              <a:rPr lang="en-US" dirty="0" smtClean="0"/>
              <a:t>Measurements</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41</a:t>
            </a:fld>
            <a:endParaRPr lang="en-US"/>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Acoustic Measurements</a:t>
            </a:r>
            <a:endParaRPr lang="en-US" dirty="0"/>
          </a:p>
        </p:txBody>
      </p:sp>
      <p:sp>
        <p:nvSpPr>
          <p:cNvPr id="3" name="Content Placeholder 2"/>
          <p:cNvSpPr>
            <a:spLocks noGrp="1"/>
          </p:cNvSpPr>
          <p:nvPr>
            <p:ph idx="1"/>
          </p:nvPr>
        </p:nvSpPr>
        <p:spPr>
          <a:xfrm>
            <a:off x="381000" y="1066800"/>
            <a:ext cx="8229600" cy="5334000"/>
          </a:xfrm>
        </p:spPr>
        <p:txBody>
          <a:bodyPr>
            <a:normAutofit fontScale="92500" lnSpcReduction="10000"/>
          </a:bodyPr>
          <a:lstStyle/>
          <a:p>
            <a:r>
              <a:rPr lang="en-US" sz="2800" dirty="0" smtClean="0"/>
              <a:t>Sounds are related to pressures and flow:</a:t>
            </a:r>
          </a:p>
          <a:p>
            <a:pPr lvl="1"/>
            <a:r>
              <a:rPr lang="en-US" sz="2400" dirty="0" smtClean="0"/>
              <a:t>Valve closing generate some noise due to rapid deceleration of blood.</a:t>
            </a:r>
          </a:p>
          <a:p>
            <a:pPr lvl="1"/>
            <a:r>
              <a:rPr lang="en-US" sz="2400" dirty="0" smtClean="0"/>
              <a:t>Turbulent flow generates characteristic sounds (Korotkoff sounds, murmurs).</a:t>
            </a:r>
          </a:p>
          <a:p>
            <a:pPr lvl="1"/>
            <a:r>
              <a:rPr lang="en-US" sz="2400" dirty="0" smtClean="0"/>
              <a:t>In lungs, turbulent flows due to restricted airways (wheezing), and alveolar opening (crackles) also lead to particular sounds.</a:t>
            </a:r>
          </a:p>
          <a:p>
            <a:r>
              <a:rPr lang="en-US" sz="2800" dirty="0" smtClean="0"/>
              <a:t>Of great importance for diagnostics (valvular defects, stenosis, </a:t>
            </a:r>
            <a:r>
              <a:rPr lang="en-US" sz="2800" dirty="0" err="1" smtClean="0"/>
              <a:t>hypercardiomyopathy</a:t>
            </a:r>
            <a:r>
              <a:rPr lang="en-US" sz="2800" dirty="0" smtClean="0"/>
              <a:t>, asthma, pneumonia,…)</a:t>
            </a:r>
          </a:p>
          <a:p>
            <a:r>
              <a:rPr lang="en-US" sz="2800" dirty="0" smtClean="0"/>
              <a:t>Typically measured with stethoscope…</a:t>
            </a:r>
          </a:p>
          <a:p>
            <a:r>
              <a:rPr lang="en-US" sz="2800" dirty="0" smtClean="0"/>
              <a:t>…but also with other pressure and acceleration sensors.</a:t>
            </a:r>
          </a:p>
          <a:p>
            <a:r>
              <a:rPr lang="en-US" sz="2800" dirty="0" smtClean="0"/>
              <a:t>Large bandwidth of 0.1-2000 Hz, although most power is concentrated in the 10-400 Hz region.</a:t>
            </a:r>
          </a:p>
          <a:p>
            <a:pPr lvl="1"/>
            <a:endParaRPr lang="en-US" sz="24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42</a:t>
            </a:fld>
            <a:endParaRPr lang="en-US"/>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 Sounds</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43</a:t>
            </a:fld>
            <a:endParaRPr lang="en-US"/>
          </a:p>
        </p:txBody>
      </p:sp>
      <p:pic>
        <p:nvPicPr>
          <p:cNvPr id="5" name="Picture 2" descr="fig_07_15"/>
          <p:cNvPicPr preferRelativeResize="0">
            <a:picLocks noChangeAspect="1" noChangeArrowheads="1"/>
          </p:cNvPicPr>
          <p:nvPr>
            <p:custDataLst>
              <p:tags r:id="rId1"/>
            </p:custDataLst>
          </p:nvPr>
        </p:nvPicPr>
        <p:blipFill>
          <a:blip r:embed="rId6" cstate="print"/>
          <a:srcRect/>
          <a:stretch>
            <a:fillRect/>
          </a:stretch>
        </p:blipFill>
        <p:spPr bwMode="auto">
          <a:xfrm>
            <a:off x="533400" y="914400"/>
            <a:ext cx="4828166" cy="5473700"/>
          </a:xfrm>
          <a:prstGeom prst="rect">
            <a:avLst/>
          </a:prstGeom>
          <a:noFill/>
          <a:ln w="9525">
            <a:noFill/>
            <a:miter lim="800000"/>
            <a:headEnd/>
            <a:tailEnd/>
          </a:ln>
          <a:effectLst/>
        </p:spPr>
      </p:pic>
      <p:pic>
        <p:nvPicPr>
          <p:cNvPr id="6" name="normal_heart_sound.mp3">
            <a:hlinkClick r:id="" action="ppaction://media"/>
          </p:cNvPr>
          <p:cNvPicPr>
            <a:picLocks noRot="1" noChangeAspect="1"/>
          </p:cNvPicPr>
          <p:nvPr>
            <a:audioFile r:link="rId3"/>
            <p:extLst>
              <p:ext uri="{DAA4B4D4-6D71-4841-9C94-3DE7FCFB9230}">
                <p14:media xmlns:p14="http://schemas.microsoft.com/office/powerpoint/2010/main" r:link="rId2"/>
              </p:ext>
            </p:extLst>
          </p:nvPr>
        </p:nvPicPr>
        <p:blipFill>
          <a:blip r:embed="rId7" cstate="print"/>
          <a:stretch>
            <a:fillRect/>
          </a:stretch>
        </p:blipFill>
        <p:spPr>
          <a:xfrm>
            <a:off x="8001000" y="609600"/>
            <a:ext cx="244475" cy="244475"/>
          </a:xfrm>
          <a:prstGeom prst="rect">
            <a:avLst/>
          </a:prstGeom>
        </p:spPr>
      </p:pic>
      <p:sp>
        <p:nvSpPr>
          <p:cNvPr id="7" name="TextBox 6"/>
          <p:cNvSpPr txBox="1"/>
          <p:nvPr/>
        </p:nvSpPr>
        <p:spPr>
          <a:xfrm>
            <a:off x="5943600" y="1371600"/>
            <a:ext cx="2819400" cy="4770537"/>
          </a:xfrm>
          <a:prstGeom prst="rect">
            <a:avLst/>
          </a:prstGeom>
          <a:noFill/>
        </p:spPr>
        <p:txBody>
          <a:bodyPr wrap="square" rtlCol="0">
            <a:spAutoFit/>
          </a:bodyPr>
          <a:lstStyle/>
          <a:p>
            <a:pPr marL="233363" indent="-233363"/>
            <a:r>
              <a:rPr lang="en-US" b="1" dirty="0" smtClean="0"/>
              <a:t>S1</a:t>
            </a:r>
            <a:r>
              <a:rPr lang="en-US" dirty="0" smtClean="0"/>
              <a:t> (‘</a:t>
            </a:r>
            <a:r>
              <a:rPr lang="en-US" dirty="0" err="1" smtClean="0"/>
              <a:t>Lub</a:t>
            </a:r>
            <a:r>
              <a:rPr lang="en-US" dirty="0" smtClean="0"/>
              <a:t>’): Closure of Mitral and tricuspid valves </a:t>
            </a:r>
          </a:p>
          <a:p>
            <a:pPr marL="233363" indent="-233363"/>
            <a:r>
              <a:rPr lang="en-US" dirty="0" smtClean="0"/>
              <a:t>	</a:t>
            </a:r>
            <a:r>
              <a:rPr lang="en-US" sz="1600" dirty="0" smtClean="0">
                <a:solidFill>
                  <a:schemeClr val="tx1">
                    <a:lumMod val="65000"/>
                    <a:lumOff val="35000"/>
                  </a:schemeClr>
                </a:solidFill>
              </a:rPr>
              <a:t>Split sound: valves do not close at the same time</a:t>
            </a:r>
          </a:p>
          <a:p>
            <a:pPr marL="233363" indent="-233363"/>
            <a:endParaRPr lang="en-US" dirty="0" smtClean="0"/>
          </a:p>
          <a:p>
            <a:pPr marL="233363" indent="-233363"/>
            <a:r>
              <a:rPr lang="en-US" b="1" dirty="0" smtClean="0"/>
              <a:t>S2</a:t>
            </a:r>
            <a:r>
              <a:rPr lang="en-US" dirty="0" smtClean="0"/>
              <a:t> (‘Dub’):  Closure of aortic and pulmonary valves </a:t>
            </a:r>
          </a:p>
          <a:p>
            <a:pPr marL="233363" indent="-233363"/>
            <a:r>
              <a:rPr lang="en-US" dirty="0" smtClean="0"/>
              <a:t>	</a:t>
            </a:r>
            <a:r>
              <a:rPr lang="en-US" sz="1600" dirty="0" smtClean="0">
                <a:solidFill>
                  <a:schemeClr val="tx1">
                    <a:lumMod val="65000"/>
                    <a:lumOff val="35000"/>
                  </a:schemeClr>
                </a:solidFill>
              </a:rPr>
              <a:t>Split: same as for S1</a:t>
            </a:r>
            <a:endParaRPr lang="en-US" dirty="0" smtClean="0">
              <a:solidFill>
                <a:schemeClr val="tx1">
                  <a:lumMod val="65000"/>
                  <a:lumOff val="35000"/>
                </a:schemeClr>
              </a:solidFill>
            </a:endParaRPr>
          </a:p>
          <a:p>
            <a:pPr marL="233363" indent="-233363"/>
            <a:endParaRPr lang="en-US" dirty="0" smtClean="0"/>
          </a:p>
          <a:p>
            <a:pPr marL="233363" indent="-233363"/>
            <a:r>
              <a:rPr lang="en-US" b="1" dirty="0" smtClean="0"/>
              <a:t>S3, S4 </a:t>
            </a:r>
            <a:r>
              <a:rPr lang="en-US" dirty="0" smtClean="0"/>
              <a:t>(Gallop sounds): Vibration of ventricles walls due to free (S3) and pushed (S4) inflow from atria.</a:t>
            </a:r>
          </a:p>
          <a:p>
            <a:pPr marL="233363" indent="-233363"/>
            <a:endParaRPr lang="en-US" dirty="0" smtClean="0"/>
          </a:p>
          <a:p>
            <a:pPr marL="233363" indent="-233363"/>
            <a:r>
              <a:rPr lang="en-US" b="1" dirty="0" smtClean="0"/>
              <a:t>Murmurs</a:t>
            </a:r>
            <a:r>
              <a:rPr lang="en-US" dirty="0" smtClean="0"/>
              <a:t>:  Turbulent flow</a:t>
            </a:r>
          </a:p>
          <a:p>
            <a:endParaRPr lang="en-US" dirty="0"/>
          </a:p>
        </p:txBody>
      </p:sp>
      <p:sp>
        <p:nvSpPr>
          <p:cNvPr id="8" name="TextBox 7"/>
          <p:cNvSpPr txBox="1"/>
          <p:nvPr/>
        </p:nvSpPr>
        <p:spPr>
          <a:xfrm>
            <a:off x="3962400" y="6581001"/>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sp>
        <p:nvSpPr>
          <p:cNvPr id="9" name="TextBox 8"/>
          <p:cNvSpPr txBox="1"/>
          <p:nvPr/>
        </p:nvSpPr>
        <p:spPr>
          <a:xfrm>
            <a:off x="1960880" y="6096000"/>
            <a:ext cx="407484"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dirty="0" smtClean="0"/>
              <a:t>S4</a:t>
            </a:r>
            <a:endParaRPr lang="en-US" dirty="0"/>
          </a:p>
        </p:txBody>
      </p:sp>
      <p:sp>
        <p:nvSpPr>
          <p:cNvPr id="10" name="TextBox 9"/>
          <p:cNvSpPr txBox="1"/>
          <p:nvPr/>
        </p:nvSpPr>
        <p:spPr>
          <a:xfrm>
            <a:off x="2418080" y="6096000"/>
            <a:ext cx="407484"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dirty="0" smtClean="0"/>
              <a:t>S1</a:t>
            </a:r>
            <a:endParaRPr lang="en-US" dirty="0"/>
          </a:p>
        </p:txBody>
      </p:sp>
      <p:sp>
        <p:nvSpPr>
          <p:cNvPr id="11" name="TextBox 10"/>
          <p:cNvSpPr txBox="1"/>
          <p:nvPr/>
        </p:nvSpPr>
        <p:spPr>
          <a:xfrm>
            <a:off x="3317240" y="6096000"/>
            <a:ext cx="407484"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dirty="0" smtClean="0"/>
              <a:t>S2</a:t>
            </a:r>
            <a:endParaRPr lang="en-US" dirty="0"/>
          </a:p>
        </p:txBody>
      </p:sp>
      <p:sp>
        <p:nvSpPr>
          <p:cNvPr id="12" name="TextBox 11"/>
          <p:cNvSpPr txBox="1"/>
          <p:nvPr/>
        </p:nvSpPr>
        <p:spPr>
          <a:xfrm>
            <a:off x="3824156" y="6096000"/>
            <a:ext cx="407484"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dirty="0" smtClean="0"/>
              <a:t>S3</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5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 Stethoscope</a:t>
            </a:r>
            <a:endParaRPr lang="en-US" dirty="0"/>
          </a:p>
        </p:txBody>
      </p:sp>
      <p:sp>
        <p:nvSpPr>
          <p:cNvPr id="3" name="Content Placeholder 2"/>
          <p:cNvSpPr>
            <a:spLocks noGrp="1"/>
          </p:cNvSpPr>
          <p:nvPr>
            <p:ph idx="1"/>
          </p:nvPr>
        </p:nvSpPr>
        <p:spPr>
          <a:xfrm>
            <a:off x="457200" y="1143000"/>
            <a:ext cx="8229600" cy="5486400"/>
          </a:xfrm>
        </p:spPr>
        <p:txBody>
          <a:bodyPr>
            <a:normAutofit lnSpcReduction="10000"/>
          </a:bodyPr>
          <a:lstStyle/>
          <a:p>
            <a:r>
              <a:rPr lang="en-US" sz="2800" dirty="0" smtClean="0"/>
              <a:t>Invented by Laennec in 1816.</a:t>
            </a:r>
          </a:p>
          <a:p>
            <a:r>
              <a:rPr lang="en-US" sz="2800" dirty="0" smtClean="0"/>
              <a:t>Mechanical amplification resulting of standing wave at quarter-wavelength (~80 cm at 100Hz).</a:t>
            </a:r>
            <a:br>
              <a:rPr lang="en-US" sz="2800" dirty="0" smtClean="0"/>
            </a:br>
            <a:r>
              <a:rPr lang="en-US" sz="2400" dirty="0" smtClean="0">
                <a:solidFill>
                  <a:schemeClr val="tx1">
                    <a:lumMod val="65000"/>
                    <a:lumOff val="35000"/>
                  </a:schemeClr>
                </a:solidFill>
              </a:rPr>
              <a:t>Tube length matter !</a:t>
            </a:r>
            <a:endParaRPr lang="en-US" sz="2800" dirty="0" smtClean="0">
              <a:solidFill>
                <a:schemeClr val="tx1">
                  <a:lumMod val="65000"/>
                  <a:lumOff val="35000"/>
                </a:schemeClr>
              </a:solidFill>
            </a:endParaRPr>
          </a:p>
          <a:p>
            <a:r>
              <a:rPr lang="en-US" sz="2800" dirty="0" smtClean="0"/>
              <a:t>Uneven frequency response:</a:t>
            </a:r>
          </a:p>
          <a:p>
            <a:endParaRPr lang="en-US" sz="2800" dirty="0" smtClean="0"/>
          </a:p>
          <a:p>
            <a:endParaRPr lang="en-US" sz="2800" dirty="0" smtClean="0"/>
          </a:p>
          <a:p>
            <a:endParaRPr lang="en-US" sz="2800" dirty="0" smtClean="0"/>
          </a:p>
          <a:p>
            <a:endParaRPr lang="en-US" sz="2800" dirty="0" smtClean="0"/>
          </a:p>
          <a:p>
            <a:endParaRPr lang="en-US" sz="2800" dirty="0" smtClean="0"/>
          </a:p>
          <a:p>
            <a:r>
              <a:rPr lang="en-US" sz="2800" dirty="0" smtClean="0"/>
              <a:t>Can be interfaced </a:t>
            </a:r>
            <a:r>
              <a:rPr lang="en-US" sz="2800" dirty="0" smtClean="0"/>
              <a:t>with a </a:t>
            </a:r>
            <a:r>
              <a:rPr lang="en-US" sz="2800" dirty="0" smtClean="0"/>
              <a:t>microphone</a:t>
            </a:r>
            <a:r>
              <a:rPr lang="en-US" sz="2800" dirty="0" smtClean="0"/>
              <a:t>, but not optimal.</a:t>
            </a:r>
            <a:endParaRPr lang="en-US" sz="28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44</a:t>
            </a:fld>
            <a:endParaRPr lang="en-US"/>
          </a:p>
        </p:txBody>
      </p:sp>
      <p:pic>
        <p:nvPicPr>
          <p:cNvPr id="99330" name="Picture 2" descr="File:Stethoscope-2.png">
            <a:hlinkClick r:id="rId3"/>
          </p:cNvPr>
          <p:cNvPicPr>
            <a:picLocks noChangeAspect="1" noChangeArrowheads="1"/>
          </p:cNvPicPr>
          <p:nvPr/>
        </p:nvPicPr>
        <p:blipFill>
          <a:blip r:embed="rId4" cstate="print"/>
          <a:srcRect/>
          <a:stretch>
            <a:fillRect/>
          </a:stretch>
        </p:blipFill>
        <p:spPr bwMode="auto">
          <a:xfrm>
            <a:off x="5715000" y="2691825"/>
            <a:ext cx="2819400" cy="2438782"/>
          </a:xfrm>
          <a:prstGeom prst="rect">
            <a:avLst/>
          </a:prstGeom>
          <a:noFill/>
        </p:spPr>
      </p:pic>
      <p:pic>
        <p:nvPicPr>
          <p:cNvPr id="7" name="Picture 2" descr="fig_07_17"/>
          <p:cNvPicPr preferRelativeResize="0">
            <a:picLocks noChangeAspect="1" noChangeArrowheads="1"/>
          </p:cNvPicPr>
          <p:nvPr>
            <p:custDataLst>
              <p:tags r:id="rId1"/>
            </p:custDataLst>
          </p:nvPr>
        </p:nvPicPr>
        <p:blipFill>
          <a:blip r:embed="rId5" cstate="print"/>
          <a:srcRect/>
          <a:stretch>
            <a:fillRect/>
          </a:stretch>
        </p:blipFill>
        <p:spPr bwMode="auto">
          <a:xfrm>
            <a:off x="1524000" y="3202186"/>
            <a:ext cx="3657600" cy="2454175"/>
          </a:xfrm>
          <a:prstGeom prst="rect">
            <a:avLst/>
          </a:prstGeom>
          <a:noFill/>
          <a:ln w="9525">
            <a:noFill/>
            <a:miter lim="800000"/>
            <a:headEnd/>
            <a:tailEnd/>
          </a:ln>
          <a:effectLst/>
        </p:spPr>
      </p:pic>
      <p:sp>
        <p:nvSpPr>
          <p:cNvPr id="8" name="TextBox 7"/>
          <p:cNvSpPr txBox="1"/>
          <p:nvPr/>
        </p:nvSpPr>
        <p:spPr>
          <a:xfrm>
            <a:off x="3962400" y="6581001"/>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sp>
        <p:nvSpPr>
          <p:cNvPr id="9" name="Rectangle 8"/>
          <p:cNvSpPr/>
          <p:nvPr/>
        </p:nvSpPr>
        <p:spPr>
          <a:xfrm>
            <a:off x="6705600" y="5054025"/>
            <a:ext cx="2133600" cy="584775"/>
          </a:xfrm>
          <a:prstGeom prst="rect">
            <a:avLst/>
          </a:prstGeom>
        </p:spPr>
        <p:txBody>
          <a:bodyPr wrap="square">
            <a:spAutoFit/>
          </a:bodyPr>
          <a:lstStyle/>
          <a:p>
            <a:r>
              <a:rPr lang="en-US" sz="1600" i="1" dirty="0" smtClean="0">
                <a:latin typeface="+mj-lt"/>
              </a:rPr>
              <a:t>Classic 3M™ </a:t>
            </a:r>
            <a:r>
              <a:rPr lang="en-US" sz="1600" i="1" dirty="0" err="1" smtClean="0">
                <a:latin typeface="+mj-lt"/>
              </a:rPr>
              <a:t>Littmann</a:t>
            </a:r>
            <a:r>
              <a:rPr lang="en-US" sz="1600" i="1" dirty="0" smtClean="0">
                <a:latin typeface="+mj-lt"/>
              </a:rPr>
              <a:t>® stethoscope</a:t>
            </a:r>
            <a:endParaRPr lang="en-US" sz="1600" i="1" dirty="0">
              <a:latin typeface="+mj-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Phonocardiography (PCG)</a:t>
            </a:r>
            <a:endParaRPr lang="en-US" dirty="0"/>
          </a:p>
        </p:txBody>
      </p:sp>
      <p:sp>
        <p:nvSpPr>
          <p:cNvPr id="3" name="Content Placeholder 2"/>
          <p:cNvSpPr>
            <a:spLocks noGrp="1"/>
          </p:cNvSpPr>
          <p:nvPr>
            <p:ph idx="1"/>
          </p:nvPr>
        </p:nvSpPr>
        <p:spPr>
          <a:xfrm>
            <a:off x="381000" y="990600"/>
            <a:ext cx="7315200" cy="5334000"/>
          </a:xfrm>
        </p:spPr>
        <p:txBody>
          <a:bodyPr>
            <a:normAutofit/>
          </a:bodyPr>
          <a:lstStyle/>
          <a:p>
            <a:r>
              <a:rPr lang="en-US" sz="2400" dirty="0" smtClean="0"/>
              <a:t>Phonocardiography is the recording and analysis of heart sounds.</a:t>
            </a:r>
          </a:p>
          <a:p>
            <a:r>
              <a:rPr lang="en-US" sz="2400" dirty="0" smtClean="0"/>
              <a:t>Can be performed with most modern digital stethoscope.</a:t>
            </a:r>
          </a:p>
          <a:p>
            <a:r>
              <a:rPr lang="en-US" sz="2400" dirty="0" smtClean="0"/>
              <a:t>Usually uses direct transduction methods (no tube).</a:t>
            </a:r>
            <a:br>
              <a:rPr lang="en-US" sz="2400" dirty="0" smtClean="0"/>
            </a:br>
            <a:r>
              <a:rPr lang="en-US" sz="2000" dirty="0" smtClean="0">
                <a:solidFill>
                  <a:schemeClr val="tx1">
                    <a:lumMod val="50000"/>
                    <a:lumOff val="50000"/>
                  </a:schemeClr>
                </a:solidFill>
              </a:rPr>
              <a:t>Increased, flatter frequency response.</a:t>
            </a:r>
            <a:endParaRPr lang="en-US" sz="2400" dirty="0" smtClean="0">
              <a:solidFill>
                <a:schemeClr val="tx1">
                  <a:lumMod val="50000"/>
                  <a:lumOff val="50000"/>
                </a:schemeClr>
              </a:solidFill>
            </a:endParaRPr>
          </a:p>
          <a:p>
            <a:r>
              <a:rPr lang="en-US" sz="2400" dirty="0" smtClean="0"/>
              <a:t>Transduction include capacitive, piezoelectric</a:t>
            </a:r>
            <a:br>
              <a:rPr lang="en-US" sz="2400" dirty="0" smtClean="0"/>
            </a:br>
            <a:r>
              <a:rPr lang="en-US" sz="2400" dirty="0" smtClean="0"/>
              <a:t>methods.</a:t>
            </a:r>
            <a:endParaRPr lang="en-US" sz="24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45</a:t>
            </a:fld>
            <a:endParaRPr lang="en-US"/>
          </a:p>
        </p:txBody>
      </p:sp>
      <p:pic>
        <p:nvPicPr>
          <p:cNvPr id="108546" name="Picture 2" descr="3M™ Littmann® electronic stethoscope, Model 3000"/>
          <p:cNvPicPr>
            <a:picLocks noChangeAspect="1" noChangeArrowheads="1"/>
          </p:cNvPicPr>
          <p:nvPr/>
        </p:nvPicPr>
        <p:blipFill>
          <a:blip r:embed="rId5" cstate="print"/>
          <a:srcRect/>
          <a:stretch>
            <a:fillRect/>
          </a:stretch>
        </p:blipFill>
        <p:spPr bwMode="auto">
          <a:xfrm>
            <a:off x="7315200" y="990600"/>
            <a:ext cx="1552575" cy="2295526"/>
          </a:xfrm>
          <a:prstGeom prst="rect">
            <a:avLst/>
          </a:prstGeom>
          <a:noFill/>
        </p:spPr>
      </p:pic>
      <p:pic>
        <p:nvPicPr>
          <p:cNvPr id="7" name="Picture 2" descr="fig_02_09"/>
          <p:cNvPicPr preferRelativeResize="0">
            <a:picLocks noChangeAspect="1" noChangeArrowheads="1"/>
          </p:cNvPicPr>
          <p:nvPr>
            <p:custDataLst>
              <p:tags r:id="rId1"/>
            </p:custDataLst>
          </p:nvPr>
        </p:nvPicPr>
        <p:blipFill>
          <a:blip r:embed="rId6" cstate="print"/>
          <a:srcRect/>
          <a:stretch>
            <a:fillRect/>
          </a:stretch>
        </p:blipFill>
        <p:spPr bwMode="auto">
          <a:xfrm>
            <a:off x="152400" y="4495800"/>
            <a:ext cx="3810000" cy="1542243"/>
          </a:xfrm>
          <a:prstGeom prst="rect">
            <a:avLst/>
          </a:prstGeom>
          <a:noFill/>
          <a:ln w="9525">
            <a:noFill/>
            <a:miter lim="800000"/>
            <a:headEnd/>
            <a:tailEnd/>
          </a:ln>
          <a:effectLst/>
        </p:spPr>
      </p:pic>
      <p:pic>
        <p:nvPicPr>
          <p:cNvPr id="8" name="Picture 2" descr="fig_02_10"/>
          <p:cNvPicPr preferRelativeResize="0">
            <a:picLocks noChangeAspect="1" noChangeArrowheads="1"/>
          </p:cNvPicPr>
          <p:nvPr>
            <p:custDataLst>
              <p:tags r:id="rId2"/>
            </p:custDataLst>
          </p:nvPr>
        </p:nvPicPr>
        <p:blipFill>
          <a:blip r:embed="rId7" cstate="print">
            <a:clrChange>
              <a:clrFrom>
                <a:srgbClr val="FFFFFF"/>
              </a:clrFrom>
              <a:clrTo>
                <a:srgbClr val="FFFFFF">
                  <a:alpha val="0"/>
                </a:srgbClr>
              </a:clrTo>
            </a:clrChange>
          </a:blip>
          <a:srcRect b="80507"/>
          <a:stretch>
            <a:fillRect/>
          </a:stretch>
        </p:blipFill>
        <p:spPr bwMode="auto">
          <a:xfrm>
            <a:off x="3886200" y="4191000"/>
            <a:ext cx="4953000" cy="1047977"/>
          </a:xfrm>
          <a:prstGeom prst="rect">
            <a:avLst/>
          </a:prstGeom>
          <a:noFill/>
          <a:ln w="9525">
            <a:noFill/>
            <a:miter lim="800000"/>
            <a:headEnd/>
            <a:tailEnd/>
          </a:ln>
          <a:effectLst/>
        </p:spPr>
      </p:pic>
      <p:sp>
        <p:nvSpPr>
          <p:cNvPr id="9" name="Rectangle 8"/>
          <p:cNvSpPr/>
          <p:nvPr/>
        </p:nvSpPr>
        <p:spPr>
          <a:xfrm>
            <a:off x="6934200" y="3200400"/>
            <a:ext cx="2133600" cy="584775"/>
          </a:xfrm>
          <a:prstGeom prst="rect">
            <a:avLst/>
          </a:prstGeom>
        </p:spPr>
        <p:txBody>
          <a:bodyPr wrap="square">
            <a:spAutoFit/>
          </a:bodyPr>
          <a:lstStyle/>
          <a:p>
            <a:r>
              <a:rPr lang="en-US" sz="1600" i="1" dirty="0" smtClean="0">
                <a:latin typeface="+mj-lt"/>
              </a:rPr>
              <a:t>Electronic 3M™ </a:t>
            </a:r>
            <a:r>
              <a:rPr lang="en-US" sz="1600" i="1" dirty="0" err="1" smtClean="0">
                <a:latin typeface="+mj-lt"/>
              </a:rPr>
              <a:t>Littmann</a:t>
            </a:r>
            <a:r>
              <a:rPr lang="en-US" sz="1600" i="1" dirty="0" smtClean="0">
                <a:latin typeface="+mj-lt"/>
              </a:rPr>
              <a:t>® stethoscope</a:t>
            </a:r>
            <a:endParaRPr lang="en-US" sz="1600" i="1" dirty="0">
              <a:latin typeface="+mj-lt"/>
            </a:endParaRPr>
          </a:p>
        </p:txBody>
      </p:sp>
      <p:sp>
        <p:nvSpPr>
          <p:cNvPr id="10" name="Rectangle 9"/>
          <p:cNvSpPr/>
          <p:nvPr/>
        </p:nvSpPr>
        <p:spPr>
          <a:xfrm>
            <a:off x="381000" y="6019800"/>
            <a:ext cx="3124200" cy="584775"/>
          </a:xfrm>
          <a:prstGeom prst="rect">
            <a:avLst/>
          </a:prstGeom>
        </p:spPr>
        <p:txBody>
          <a:bodyPr wrap="square">
            <a:spAutoFit/>
          </a:bodyPr>
          <a:lstStyle/>
          <a:p>
            <a:r>
              <a:rPr lang="en-US" sz="1600" i="1" dirty="0" smtClean="0">
                <a:latin typeface="+mj-lt"/>
              </a:rPr>
              <a:t>Capacitive sensing: movement of plates modulates charges</a:t>
            </a:r>
            <a:endParaRPr lang="en-US" sz="1600" i="1" dirty="0">
              <a:latin typeface="+mj-lt"/>
            </a:endParaRPr>
          </a:p>
        </p:txBody>
      </p:sp>
      <p:sp>
        <p:nvSpPr>
          <p:cNvPr id="11" name="Rectangle 10"/>
          <p:cNvSpPr/>
          <p:nvPr/>
        </p:nvSpPr>
        <p:spPr>
          <a:xfrm>
            <a:off x="4343400" y="5257800"/>
            <a:ext cx="3200400" cy="584775"/>
          </a:xfrm>
          <a:prstGeom prst="rect">
            <a:avLst/>
          </a:prstGeom>
        </p:spPr>
        <p:txBody>
          <a:bodyPr wrap="square">
            <a:spAutoFit/>
          </a:bodyPr>
          <a:lstStyle/>
          <a:p>
            <a:r>
              <a:rPr lang="en-US" sz="1600" i="1" dirty="0" smtClean="0">
                <a:latin typeface="+mj-lt"/>
              </a:rPr>
              <a:t>Piezoelectric sensing: movement of plates generates charges</a:t>
            </a:r>
            <a:endParaRPr lang="en-US" sz="1600" i="1" dirty="0">
              <a:latin typeface="+mj-lt"/>
            </a:endParaRPr>
          </a:p>
        </p:txBody>
      </p:sp>
      <p:sp>
        <p:nvSpPr>
          <p:cNvPr id="12" name="TextBox 11"/>
          <p:cNvSpPr txBox="1"/>
          <p:nvPr/>
        </p:nvSpPr>
        <p:spPr>
          <a:xfrm>
            <a:off x="3810000" y="6019800"/>
            <a:ext cx="48006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One plate/side is attached to the chest, the other to the (fixed) stethoscope body.</a:t>
            </a:r>
            <a:endParaRPr lang="en-US" dirty="0"/>
          </a:p>
        </p:txBody>
      </p:sp>
      <p:sp>
        <p:nvSpPr>
          <p:cNvPr id="13" name="Rectangle 12"/>
          <p:cNvSpPr/>
          <p:nvPr/>
        </p:nvSpPr>
        <p:spPr>
          <a:xfrm>
            <a:off x="7924800" y="4373880"/>
            <a:ext cx="838200" cy="523220"/>
          </a:xfrm>
          <a:prstGeom prst="rect">
            <a:avLst/>
          </a:prstGeom>
          <a:solidFill>
            <a:schemeClr val="bg1"/>
          </a:solidFill>
        </p:spPr>
        <p:txBody>
          <a:bodyPr wrap="square">
            <a:spAutoFit/>
          </a:bodyPr>
          <a:lstStyle/>
          <a:p>
            <a:r>
              <a:rPr lang="en-US" sz="1400" i="1" dirty="0" smtClean="0">
                <a:latin typeface="+mj-lt"/>
              </a:rPr>
              <a:t>Charge amplifier</a:t>
            </a:r>
            <a:endParaRPr lang="en-US" sz="1400" i="1" dirty="0">
              <a:latin typeface="+mj-l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45"/>
          <p:cNvGrpSpPr/>
          <p:nvPr/>
        </p:nvGrpSpPr>
        <p:grpSpPr>
          <a:xfrm>
            <a:off x="487358" y="4716432"/>
            <a:ext cx="426720" cy="381000"/>
            <a:chOff x="868680" y="5486400"/>
            <a:chExt cx="426720" cy="381000"/>
          </a:xfrm>
        </p:grpSpPr>
        <p:sp>
          <p:nvSpPr>
            <p:cNvPr id="55" name="Oval 54"/>
            <p:cNvSpPr/>
            <p:nvPr/>
          </p:nvSpPr>
          <p:spPr>
            <a:xfrm>
              <a:off x="915194" y="5486400"/>
              <a:ext cx="380206" cy="3810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6" name="TextBox 55"/>
            <p:cNvSpPr txBox="1"/>
            <p:nvPr/>
          </p:nvSpPr>
          <p:spPr>
            <a:xfrm>
              <a:off x="868680" y="5488206"/>
              <a:ext cx="184731" cy="256480"/>
            </a:xfrm>
            <a:prstGeom prst="rect">
              <a:avLst/>
            </a:prstGeom>
            <a:noFill/>
          </p:spPr>
          <p:txBody>
            <a:bodyPr wrap="none" rtlCol="0">
              <a:spAutoFit/>
            </a:bodyPr>
            <a:lstStyle/>
            <a:p>
              <a:endParaRPr lang="en-US" sz="1600" i="1" baseline="-25000" dirty="0">
                <a:latin typeface="Times New Roman" pitchFamily="18" charset="0"/>
                <a:cs typeface="Times New Roman" pitchFamily="18" charset="0"/>
              </a:endParaRPr>
            </a:p>
          </p:txBody>
        </p:sp>
      </p:grpSp>
      <p:sp>
        <p:nvSpPr>
          <p:cNvPr id="6" name="Title 5"/>
          <p:cNvSpPr>
            <a:spLocks noGrp="1"/>
          </p:cNvSpPr>
          <p:nvPr>
            <p:ph type="title"/>
          </p:nvPr>
        </p:nvSpPr>
        <p:spPr/>
        <p:txBody>
          <a:bodyPr/>
          <a:lstStyle/>
          <a:p>
            <a:r>
              <a:rPr lang="en-US" dirty="0" smtClean="0"/>
              <a:t>Piezoelectric Sensor Interface</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46</a:t>
            </a:fld>
            <a:endParaRPr lang="en-US"/>
          </a:p>
        </p:txBody>
      </p:sp>
      <p:pic>
        <p:nvPicPr>
          <p:cNvPr id="92162" name="Picture 2"/>
          <p:cNvPicPr>
            <a:picLocks noChangeAspect="1" noChangeArrowheads="1"/>
          </p:cNvPicPr>
          <p:nvPr/>
        </p:nvPicPr>
        <p:blipFill>
          <a:blip r:embed="rId3" cstate="print"/>
          <a:srcRect l="5625" t="11000" r="8750" b="9233"/>
          <a:stretch>
            <a:fillRect/>
          </a:stretch>
        </p:blipFill>
        <p:spPr bwMode="auto">
          <a:xfrm>
            <a:off x="3578773" y="2409352"/>
            <a:ext cx="5565227" cy="3240289"/>
          </a:xfrm>
          <a:prstGeom prst="rect">
            <a:avLst/>
          </a:prstGeom>
          <a:noFill/>
          <a:ln w="9525">
            <a:noFill/>
            <a:miter lim="800000"/>
            <a:headEnd/>
            <a:tailEnd/>
          </a:ln>
        </p:spPr>
      </p:pic>
      <p:sp>
        <p:nvSpPr>
          <p:cNvPr id="8" name="TextBox 7"/>
          <p:cNvSpPr txBox="1"/>
          <p:nvPr/>
        </p:nvSpPr>
        <p:spPr>
          <a:xfrm>
            <a:off x="3962400" y="6581001"/>
            <a:ext cx="3806491" cy="276999"/>
          </a:xfrm>
          <a:prstGeom prst="rect">
            <a:avLst/>
          </a:prstGeom>
          <a:noFill/>
        </p:spPr>
        <p:txBody>
          <a:bodyPr wrap="none" rtlCol="0">
            <a:spAutoFit/>
          </a:bodyPr>
          <a:lstStyle/>
          <a:p>
            <a:r>
              <a:rPr lang="en-US" sz="1200" dirty="0" smtClean="0"/>
              <a:t>Source: Texas Instruments – Application Report SLOA033A</a:t>
            </a:r>
            <a:endParaRPr lang="en-US" sz="1200" dirty="0"/>
          </a:p>
        </p:txBody>
      </p:sp>
      <p:sp>
        <p:nvSpPr>
          <p:cNvPr id="9" name="TextBox 8"/>
          <p:cNvSpPr txBox="1"/>
          <p:nvPr/>
        </p:nvSpPr>
        <p:spPr>
          <a:xfrm>
            <a:off x="3810000" y="1853625"/>
            <a:ext cx="5029200" cy="584775"/>
          </a:xfrm>
          <a:prstGeom prst="rect">
            <a:avLst/>
          </a:prstGeom>
          <a:noFill/>
        </p:spPr>
        <p:txBody>
          <a:bodyPr wrap="square" rtlCol="0">
            <a:spAutoFit/>
          </a:bodyPr>
          <a:lstStyle/>
          <a:p>
            <a:r>
              <a:rPr lang="en-US" sz="1600" i="1" dirty="0" smtClean="0"/>
              <a:t>Piezoelectric sensor modeled as a charge source, conditioned by a charge amplifier:</a:t>
            </a:r>
            <a:endParaRPr lang="en-US" sz="1600" i="1" dirty="0"/>
          </a:p>
        </p:txBody>
      </p:sp>
      <p:sp>
        <p:nvSpPr>
          <p:cNvPr id="10" name="TextBox 9"/>
          <p:cNvSpPr txBox="1"/>
          <p:nvPr/>
        </p:nvSpPr>
        <p:spPr>
          <a:xfrm>
            <a:off x="321985" y="990600"/>
            <a:ext cx="8364816" cy="646331"/>
          </a:xfrm>
          <a:prstGeom prst="rect">
            <a:avLst/>
          </a:prstGeom>
          <a:noFill/>
        </p:spPr>
        <p:txBody>
          <a:bodyPr wrap="square" rtlCol="0">
            <a:spAutoFit/>
          </a:bodyPr>
          <a:lstStyle/>
          <a:p>
            <a:r>
              <a:rPr lang="en-US" dirty="0" smtClean="0"/>
              <a:t>Piezoelectric materials (quartz, PZT, PVDF,…) generate a charge proportional to the applied stress/force. They are not suitable for DC measurements (leakage).</a:t>
            </a:r>
            <a:endParaRPr lang="en-US" dirty="0"/>
          </a:p>
        </p:txBody>
      </p:sp>
      <p:cxnSp>
        <p:nvCxnSpPr>
          <p:cNvPr id="37" name="Straight Connector 36"/>
          <p:cNvCxnSpPr/>
          <p:nvPr/>
        </p:nvCxnSpPr>
        <p:spPr>
          <a:xfrm rot="5400000">
            <a:off x="340961" y="4911000"/>
            <a:ext cx="762000"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1146886" y="4529602"/>
            <a:ext cx="21774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10800000" flipV="1">
            <a:off x="1254964" y="4521466"/>
            <a:ext cx="457200" cy="4465"/>
          </a:xfrm>
          <a:prstGeom prst="line">
            <a:avLst/>
          </a:prstGeom>
          <a:ln w="190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5400000">
            <a:off x="1070686" y="4525137"/>
            <a:ext cx="21774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0800000" flipV="1">
            <a:off x="721564" y="4530397"/>
            <a:ext cx="457200" cy="446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0800000" flipV="1">
            <a:off x="723152" y="5287932"/>
            <a:ext cx="989012" cy="8930"/>
          </a:xfrm>
          <a:prstGeom prst="line">
            <a:avLst/>
          </a:prstGeom>
          <a:ln w="1905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338945" y="6014938"/>
            <a:ext cx="762000"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0800000">
            <a:off x="1104945" y="5969784"/>
            <a:ext cx="22701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10800000" flipV="1">
            <a:off x="721136" y="5625403"/>
            <a:ext cx="989012" cy="8931"/>
          </a:xfrm>
          <a:prstGeom prst="line">
            <a:avLst/>
          </a:prstGeom>
          <a:ln w="190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10800000">
            <a:off x="1103357" y="6027968"/>
            <a:ext cx="2286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0800000" flipV="1">
            <a:off x="721136" y="6391870"/>
            <a:ext cx="989012" cy="8930"/>
          </a:xfrm>
          <a:prstGeom prst="line">
            <a:avLst/>
          </a:prstGeom>
          <a:ln w="19050">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5400000">
            <a:off x="1030844" y="6213987"/>
            <a:ext cx="372832"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16200000" flipH="1">
            <a:off x="1047303" y="5799429"/>
            <a:ext cx="339915"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7" name="Group 45"/>
          <p:cNvGrpSpPr/>
          <p:nvPr/>
        </p:nvGrpSpPr>
        <p:grpSpPr>
          <a:xfrm>
            <a:off x="485342" y="5820370"/>
            <a:ext cx="426720" cy="381000"/>
            <a:chOff x="868680" y="5486400"/>
            <a:chExt cx="426720" cy="381000"/>
          </a:xfrm>
        </p:grpSpPr>
        <p:sp>
          <p:nvSpPr>
            <p:cNvPr id="78" name="Oval 77"/>
            <p:cNvSpPr/>
            <p:nvPr/>
          </p:nvSpPr>
          <p:spPr>
            <a:xfrm>
              <a:off x="915194" y="5486400"/>
              <a:ext cx="380206" cy="38100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9" name="TextBox 78"/>
            <p:cNvSpPr txBox="1"/>
            <p:nvPr/>
          </p:nvSpPr>
          <p:spPr>
            <a:xfrm>
              <a:off x="868680" y="5488206"/>
              <a:ext cx="184731" cy="256480"/>
            </a:xfrm>
            <a:prstGeom prst="rect">
              <a:avLst/>
            </a:prstGeom>
            <a:noFill/>
          </p:spPr>
          <p:txBody>
            <a:bodyPr wrap="none" rtlCol="0">
              <a:spAutoFit/>
            </a:bodyPr>
            <a:lstStyle/>
            <a:p>
              <a:endParaRPr lang="en-US" sz="1600" i="1" baseline="-25000" dirty="0">
                <a:latin typeface="Times New Roman" pitchFamily="18" charset="0"/>
                <a:cs typeface="Times New Roman" pitchFamily="18" charset="0"/>
              </a:endParaRPr>
            </a:p>
          </p:txBody>
        </p:sp>
      </p:grpSp>
      <p:cxnSp>
        <p:nvCxnSpPr>
          <p:cNvPr id="93" name="Straight Connector 92"/>
          <p:cNvCxnSpPr/>
          <p:nvPr/>
        </p:nvCxnSpPr>
        <p:spPr>
          <a:xfrm flipH="1">
            <a:off x="531856" y="6010870"/>
            <a:ext cx="380206"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1802514" y="4641813"/>
            <a:ext cx="1607753" cy="523220"/>
          </a:xfrm>
          <a:prstGeom prst="rect">
            <a:avLst/>
          </a:prstGeom>
          <a:noFill/>
        </p:spPr>
        <p:txBody>
          <a:bodyPr wrap="square" rtlCol="0">
            <a:spAutoFit/>
          </a:bodyPr>
          <a:lstStyle/>
          <a:p>
            <a:r>
              <a:rPr lang="en-US" sz="1400" dirty="0" smtClean="0"/>
              <a:t>Voltage-source equivalent</a:t>
            </a:r>
            <a:endParaRPr lang="en-US" sz="1400" dirty="0"/>
          </a:p>
        </p:txBody>
      </p:sp>
      <p:sp>
        <p:nvSpPr>
          <p:cNvPr id="99" name="TextBox 98"/>
          <p:cNvSpPr txBox="1"/>
          <p:nvPr/>
        </p:nvSpPr>
        <p:spPr>
          <a:xfrm>
            <a:off x="1810067" y="5709762"/>
            <a:ext cx="1607753" cy="523220"/>
          </a:xfrm>
          <a:prstGeom prst="rect">
            <a:avLst/>
          </a:prstGeom>
          <a:noFill/>
        </p:spPr>
        <p:txBody>
          <a:bodyPr wrap="square" rtlCol="0">
            <a:spAutoFit/>
          </a:bodyPr>
          <a:lstStyle/>
          <a:p>
            <a:r>
              <a:rPr lang="en-US" sz="1400" dirty="0" smtClean="0"/>
              <a:t>Current-source equivalent</a:t>
            </a:r>
            <a:endParaRPr lang="en-US" sz="1400" dirty="0"/>
          </a:p>
        </p:txBody>
      </p:sp>
      <p:sp>
        <p:nvSpPr>
          <p:cNvPr id="100" name="Up-Down Arrow 99"/>
          <p:cNvSpPr/>
          <p:nvPr/>
        </p:nvSpPr>
        <p:spPr>
          <a:xfrm>
            <a:off x="1070042" y="3717721"/>
            <a:ext cx="295232" cy="4572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6" name="Picture 6"/>
          <p:cNvPicPr>
            <a:picLocks noChangeAspect="1" noChangeArrowheads="1"/>
          </p:cNvPicPr>
          <p:nvPr/>
        </p:nvPicPr>
        <p:blipFill>
          <a:blip r:embed="rId4" cstate="print"/>
          <a:srcRect/>
          <a:stretch>
            <a:fillRect/>
          </a:stretch>
        </p:blipFill>
        <p:spPr bwMode="auto">
          <a:xfrm>
            <a:off x="540244" y="1763021"/>
            <a:ext cx="2583956" cy="1513579"/>
          </a:xfrm>
          <a:prstGeom prst="rect">
            <a:avLst/>
          </a:prstGeom>
          <a:noFill/>
          <a:ln w="9525">
            <a:noFill/>
            <a:miter lim="800000"/>
            <a:headEnd/>
            <a:tailEnd/>
          </a:ln>
        </p:spPr>
      </p:pic>
      <p:sp>
        <p:nvSpPr>
          <p:cNvPr id="104" name="TextBox 103"/>
          <p:cNvSpPr txBox="1"/>
          <p:nvPr/>
        </p:nvSpPr>
        <p:spPr>
          <a:xfrm>
            <a:off x="152400" y="4708321"/>
            <a:ext cx="446020" cy="369332"/>
          </a:xfrm>
          <a:prstGeom prst="rect">
            <a:avLst/>
          </a:prstGeom>
          <a:noFill/>
        </p:spPr>
        <p:txBody>
          <a:bodyPr wrap="none" rtlCol="0">
            <a:spAutoFit/>
          </a:bodyPr>
          <a:lstStyle/>
          <a:p>
            <a:r>
              <a:rPr lang="en-US" i="1" dirty="0" err="1" smtClean="0">
                <a:latin typeface="Times New Roman" pitchFamily="18" charset="0"/>
                <a:cs typeface="Times New Roman" pitchFamily="18" charset="0"/>
              </a:rPr>
              <a:t>V</a:t>
            </a:r>
            <a:r>
              <a:rPr lang="en-US" i="1" baseline="-25000" dirty="0" err="1" smtClean="0">
                <a:latin typeface="Times New Roman" pitchFamily="18" charset="0"/>
                <a:cs typeface="Times New Roman" pitchFamily="18" charset="0"/>
              </a:rPr>
              <a:t>eq</a:t>
            </a:r>
            <a:endParaRPr lang="en-US" i="1" baseline="-25000" dirty="0">
              <a:latin typeface="Times New Roman" pitchFamily="18" charset="0"/>
              <a:cs typeface="Times New Roman" pitchFamily="18" charset="0"/>
            </a:endParaRPr>
          </a:p>
        </p:txBody>
      </p:sp>
      <p:sp>
        <p:nvSpPr>
          <p:cNvPr id="105" name="TextBox 104"/>
          <p:cNvSpPr txBox="1"/>
          <p:nvPr/>
        </p:nvSpPr>
        <p:spPr>
          <a:xfrm>
            <a:off x="186654" y="5843302"/>
            <a:ext cx="407484" cy="369332"/>
          </a:xfrm>
          <a:prstGeom prst="rect">
            <a:avLst/>
          </a:prstGeom>
          <a:noFill/>
        </p:spPr>
        <p:txBody>
          <a:bodyPr wrap="none" rtlCol="0">
            <a:spAutoFit/>
          </a:bodyPr>
          <a:lstStyle/>
          <a:p>
            <a:r>
              <a:rPr lang="en-US" i="1" dirty="0" err="1" smtClean="0">
                <a:latin typeface="Times New Roman" pitchFamily="18" charset="0"/>
                <a:cs typeface="Times New Roman" pitchFamily="18" charset="0"/>
              </a:rPr>
              <a:t>I</a:t>
            </a:r>
            <a:r>
              <a:rPr lang="en-US" i="1" baseline="-25000" dirty="0" err="1" smtClean="0">
                <a:latin typeface="Times New Roman" pitchFamily="18" charset="0"/>
                <a:cs typeface="Times New Roman" pitchFamily="18" charset="0"/>
              </a:rPr>
              <a:t>eq</a:t>
            </a:r>
            <a:endParaRPr lang="en-US" i="1" baseline="-25000" dirty="0">
              <a:latin typeface="Times New Roman" pitchFamily="18" charset="0"/>
              <a:cs typeface="Times New Roman" pitchFamily="18" charset="0"/>
            </a:endParaRPr>
          </a:p>
        </p:txBody>
      </p:sp>
      <p:sp>
        <p:nvSpPr>
          <p:cNvPr id="106" name="TextBox 105"/>
          <p:cNvSpPr txBox="1"/>
          <p:nvPr/>
        </p:nvSpPr>
        <p:spPr>
          <a:xfrm>
            <a:off x="1104945" y="4567589"/>
            <a:ext cx="415498" cy="369332"/>
          </a:xfrm>
          <a:prstGeom prst="rect">
            <a:avLst/>
          </a:prstGeom>
          <a:noFill/>
        </p:spPr>
        <p:txBody>
          <a:bodyPr wrap="none" rtlCol="0">
            <a:spAutoFit/>
          </a:bodyPr>
          <a:lstStyle/>
          <a:p>
            <a:r>
              <a:rPr lang="en-US" i="1" dirty="0" smtClean="0">
                <a:latin typeface="Times New Roman" pitchFamily="18" charset="0"/>
                <a:cs typeface="Times New Roman" pitchFamily="18" charset="0"/>
              </a:rPr>
              <a:t>C</a:t>
            </a:r>
            <a:r>
              <a:rPr lang="en-US" i="1" baseline="-25000" dirty="0" smtClean="0">
                <a:latin typeface="Times New Roman" pitchFamily="18" charset="0"/>
                <a:cs typeface="Times New Roman" pitchFamily="18" charset="0"/>
              </a:rPr>
              <a:t>p</a:t>
            </a:r>
            <a:endParaRPr lang="en-US" i="1" baseline="-25000" dirty="0">
              <a:latin typeface="Times New Roman" pitchFamily="18" charset="0"/>
              <a:cs typeface="Times New Roman" pitchFamily="18" charset="0"/>
            </a:endParaRPr>
          </a:p>
        </p:txBody>
      </p:sp>
      <p:sp>
        <p:nvSpPr>
          <p:cNvPr id="107" name="TextBox 106"/>
          <p:cNvSpPr txBox="1"/>
          <p:nvPr/>
        </p:nvSpPr>
        <p:spPr>
          <a:xfrm>
            <a:off x="1216863" y="5643126"/>
            <a:ext cx="415498" cy="369332"/>
          </a:xfrm>
          <a:prstGeom prst="rect">
            <a:avLst/>
          </a:prstGeom>
          <a:noFill/>
        </p:spPr>
        <p:txBody>
          <a:bodyPr wrap="none" rtlCol="0">
            <a:spAutoFit/>
          </a:bodyPr>
          <a:lstStyle/>
          <a:p>
            <a:r>
              <a:rPr lang="en-US" i="1" dirty="0" smtClean="0">
                <a:latin typeface="Times New Roman" pitchFamily="18" charset="0"/>
                <a:cs typeface="Times New Roman" pitchFamily="18" charset="0"/>
              </a:rPr>
              <a:t>C</a:t>
            </a:r>
            <a:r>
              <a:rPr lang="en-US" i="1" baseline="-25000" dirty="0" smtClean="0">
                <a:latin typeface="Times New Roman" pitchFamily="18" charset="0"/>
                <a:cs typeface="Times New Roman" pitchFamily="18" charset="0"/>
              </a:rPr>
              <a:t>p</a:t>
            </a:r>
            <a:endParaRPr lang="en-US" i="1" baseline="-25000" dirty="0">
              <a:latin typeface="Times New Roman" pitchFamily="18" charset="0"/>
              <a:cs typeface="Times New Roman" pitchFamily="18" charset="0"/>
            </a:endParaRPr>
          </a:p>
        </p:txBody>
      </p:sp>
      <p:grpSp>
        <p:nvGrpSpPr>
          <p:cNvPr id="114" name="Group 113"/>
          <p:cNvGrpSpPr/>
          <p:nvPr/>
        </p:nvGrpSpPr>
        <p:grpSpPr>
          <a:xfrm>
            <a:off x="121427" y="2650448"/>
            <a:ext cx="387995" cy="626152"/>
            <a:chOff x="152249" y="2345100"/>
            <a:chExt cx="477708" cy="770932"/>
          </a:xfrm>
        </p:grpSpPr>
        <p:cxnSp>
          <p:nvCxnSpPr>
            <p:cNvPr id="109" name="Straight Connector 108"/>
            <p:cNvCxnSpPr/>
            <p:nvPr/>
          </p:nvCxnSpPr>
          <p:spPr>
            <a:xfrm rot="10800000">
              <a:off x="153837" y="2685016"/>
              <a:ext cx="22701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10800000">
              <a:off x="152249" y="2743200"/>
              <a:ext cx="2286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5400000">
              <a:off x="79736" y="2929219"/>
              <a:ext cx="372832"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16200000" flipH="1">
              <a:off x="96195" y="2514661"/>
              <a:ext cx="339915"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a:off x="265755" y="2358358"/>
              <a:ext cx="364202" cy="307777"/>
            </a:xfrm>
            <a:prstGeom prst="rect">
              <a:avLst/>
            </a:prstGeom>
            <a:noFill/>
          </p:spPr>
          <p:txBody>
            <a:bodyPr wrap="none" rtlCol="0">
              <a:spAutoFit/>
            </a:bodyPr>
            <a:lstStyle/>
            <a:p>
              <a:r>
                <a:rPr lang="en-US" sz="1400" i="1" dirty="0" smtClean="0">
                  <a:latin typeface="Times New Roman" pitchFamily="18" charset="0"/>
                  <a:cs typeface="Times New Roman" pitchFamily="18" charset="0"/>
                </a:rPr>
                <a:t>C</a:t>
              </a:r>
              <a:r>
                <a:rPr lang="en-US" sz="1400" i="1" baseline="-25000" dirty="0" smtClean="0">
                  <a:latin typeface="Times New Roman" pitchFamily="18" charset="0"/>
                  <a:cs typeface="Times New Roman" pitchFamily="18" charset="0"/>
                </a:rPr>
                <a:t>p</a:t>
              </a:r>
              <a:endParaRPr lang="en-US" sz="1400" i="1" baseline="-25000" dirty="0">
                <a:latin typeface="Times New Roman" pitchFamily="18" charset="0"/>
                <a:cs typeface="Times New Roman" pitchFamily="18" charset="0"/>
              </a:endParaRPr>
            </a:p>
          </p:txBody>
        </p:sp>
      </p:grpSp>
      <p:grpSp>
        <p:nvGrpSpPr>
          <p:cNvPr id="127" name="Group 126"/>
          <p:cNvGrpSpPr/>
          <p:nvPr/>
        </p:nvGrpSpPr>
        <p:grpSpPr>
          <a:xfrm>
            <a:off x="1369946" y="3566115"/>
            <a:ext cx="1895474" cy="913606"/>
            <a:chOff x="1381126" y="3429794"/>
            <a:chExt cx="1895474" cy="913606"/>
          </a:xfrm>
        </p:grpSpPr>
        <p:sp>
          <p:nvSpPr>
            <p:cNvPr id="124" name="Rectangle 123"/>
            <p:cNvSpPr/>
            <p:nvPr/>
          </p:nvSpPr>
          <p:spPr>
            <a:xfrm>
              <a:off x="1821247" y="3581400"/>
              <a:ext cx="769553" cy="536576"/>
            </a:xfrm>
            <a:prstGeom prst="rect">
              <a:avLst/>
            </a:pr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6" name="Straight Arrow Connector 115"/>
            <p:cNvCxnSpPr/>
            <p:nvPr/>
          </p:nvCxnSpPr>
          <p:spPr>
            <a:xfrm>
              <a:off x="1600200" y="4116388"/>
              <a:ext cx="1676400" cy="15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rot="5400000" flipH="1" flipV="1">
              <a:off x="1262938" y="3809603"/>
              <a:ext cx="761206" cy="15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9" name="Freeform 118"/>
            <p:cNvSpPr/>
            <p:nvPr/>
          </p:nvSpPr>
          <p:spPr>
            <a:xfrm>
              <a:off x="1662680" y="3625215"/>
              <a:ext cx="1520575" cy="482885"/>
            </a:xfrm>
            <a:custGeom>
              <a:avLst/>
              <a:gdLst>
                <a:gd name="connsiteX0" fmla="*/ 63357 w 1583932"/>
                <a:gd name="connsiteY0" fmla="*/ 491447 h 491447"/>
                <a:gd name="connsiteX1" fmla="*/ 166099 w 1583932"/>
                <a:gd name="connsiteY1" fmla="*/ 347609 h 491447"/>
                <a:gd name="connsiteX2" fmla="*/ 1059950 w 1583932"/>
                <a:gd name="connsiteY2" fmla="*/ 337335 h 491447"/>
                <a:gd name="connsiteX3" fmla="*/ 1255159 w 1583932"/>
                <a:gd name="connsiteY3" fmla="*/ 234593 h 491447"/>
                <a:gd name="connsiteX4" fmla="*/ 1368175 w 1583932"/>
                <a:gd name="connsiteY4" fmla="*/ 8562 h 491447"/>
                <a:gd name="connsiteX5" fmla="*/ 1450368 w 1583932"/>
                <a:gd name="connsiteY5" fmla="*/ 285964 h 491447"/>
                <a:gd name="connsiteX6" fmla="*/ 1583932 w 1583932"/>
                <a:gd name="connsiteY6" fmla="*/ 450351 h 491447"/>
                <a:gd name="connsiteX0" fmla="*/ 31679 w 1552254"/>
                <a:gd name="connsiteY0" fmla="*/ 491447 h 491447"/>
                <a:gd name="connsiteX1" fmla="*/ 134421 w 1552254"/>
                <a:gd name="connsiteY1" fmla="*/ 347609 h 491447"/>
                <a:gd name="connsiteX2" fmla="*/ 1028272 w 1552254"/>
                <a:gd name="connsiteY2" fmla="*/ 337335 h 491447"/>
                <a:gd name="connsiteX3" fmla="*/ 1223481 w 1552254"/>
                <a:gd name="connsiteY3" fmla="*/ 234593 h 491447"/>
                <a:gd name="connsiteX4" fmla="*/ 1336497 w 1552254"/>
                <a:gd name="connsiteY4" fmla="*/ 8562 h 491447"/>
                <a:gd name="connsiteX5" fmla="*/ 1418690 w 1552254"/>
                <a:gd name="connsiteY5" fmla="*/ 285964 h 491447"/>
                <a:gd name="connsiteX6" fmla="*/ 1552254 w 1552254"/>
                <a:gd name="connsiteY6" fmla="*/ 450351 h 491447"/>
                <a:gd name="connsiteX0" fmla="*/ 31679 w 1552254"/>
                <a:gd name="connsiteY0" fmla="*/ 491447 h 491447"/>
                <a:gd name="connsiteX1" fmla="*/ 134421 w 1552254"/>
                <a:gd name="connsiteY1" fmla="*/ 347609 h 491447"/>
                <a:gd name="connsiteX2" fmla="*/ 1028272 w 1552254"/>
                <a:gd name="connsiteY2" fmla="*/ 337335 h 491447"/>
                <a:gd name="connsiteX3" fmla="*/ 1223481 w 1552254"/>
                <a:gd name="connsiteY3" fmla="*/ 234593 h 491447"/>
                <a:gd name="connsiteX4" fmla="*/ 1336497 w 1552254"/>
                <a:gd name="connsiteY4" fmla="*/ 8562 h 491447"/>
                <a:gd name="connsiteX5" fmla="*/ 1418690 w 1552254"/>
                <a:gd name="connsiteY5" fmla="*/ 285964 h 491447"/>
                <a:gd name="connsiteX6" fmla="*/ 1552254 w 1552254"/>
                <a:gd name="connsiteY6" fmla="*/ 450351 h 491447"/>
                <a:gd name="connsiteX0" fmla="*/ 0 w 1520575"/>
                <a:gd name="connsiteY0" fmla="*/ 491447 h 491447"/>
                <a:gd name="connsiteX1" fmla="*/ 102742 w 1520575"/>
                <a:gd name="connsiteY1" fmla="*/ 347609 h 491447"/>
                <a:gd name="connsiteX2" fmla="*/ 996593 w 1520575"/>
                <a:gd name="connsiteY2" fmla="*/ 337335 h 491447"/>
                <a:gd name="connsiteX3" fmla="*/ 1191802 w 1520575"/>
                <a:gd name="connsiteY3" fmla="*/ 234593 h 491447"/>
                <a:gd name="connsiteX4" fmla="*/ 1304818 w 1520575"/>
                <a:gd name="connsiteY4" fmla="*/ 8562 h 491447"/>
                <a:gd name="connsiteX5" fmla="*/ 1387011 w 1520575"/>
                <a:gd name="connsiteY5" fmla="*/ 285964 h 491447"/>
                <a:gd name="connsiteX6" fmla="*/ 1520575 w 1520575"/>
                <a:gd name="connsiteY6" fmla="*/ 450351 h 491447"/>
                <a:gd name="connsiteX0" fmla="*/ 0 w 1520575"/>
                <a:gd name="connsiteY0" fmla="*/ 491447 h 491447"/>
                <a:gd name="connsiteX1" fmla="*/ 102742 w 1520575"/>
                <a:gd name="connsiteY1" fmla="*/ 347609 h 491447"/>
                <a:gd name="connsiteX2" fmla="*/ 996593 w 1520575"/>
                <a:gd name="connsiteY2" fmla="*/ 337335 h 491447"/>
                <a:gd name="connsiteX3" fmla="*/ 1191802 w 1520575"/>
                <a:gd name="connsiteY3" fmla="*/ 234593 h 491447"/>
                <a:gd name="connsiteX4" fmla="*/ 1304818 w 1520575"/>
                <a:gd name="connsiteY4" fmla="*/ 8562 h 491447"/>
                <a:gd name="connsiteX5" fmla="*/ 1387011 w 1520575"/>
                <a:gd name="connsiteY5" fmla="*/ 285964 h 491447"/>
                <a:gd name="connsiteX6" fmla="*/ 1520575 w 1520575"/>
                <a:gd name="connsiteY6" fmla="*/ 450351 h 491447"/>
                <a:gd name="connsiteX0" fmla="*/ 0 w 1520575"/>
                <a:gd name="connsiteY0" fmla="*/ 491447 h 491447"/>
                <a:gd name="connsiteX1" fmla="*/ 102742 w 1520575"/>
                <a:gd name="connsiteY1" fmla="*/ 347609 h 491447"/>
                <a:gd name="connsiteX2" fmla="*/ 996593 w 1520575"/>
                <a:gd name="connsiteY2" fmla="*/ 337335 h 491447"/>
                <a:gd name="connsiteX3" fmla="*/ 1304818 w 1520575"/>
                <a:gd name="connsiteY3" fmla="*/ 8562 h 491447"/>
                <a:gd name="connsiteX4" fmla="*/ 1387011 w 1520575"/>
                <a:gd name="connsiteY4" fmla="*/ 285964 h 491447"/>
                <a:gd name="connsiteX5" fmla="*/ 1520575 w 1520575"/>
                <a:gd name="connsiteY5" fmla="*/ 450351 h 491447"/>
                <a:gd name="connsiteX0" fmla="*/ 0 w 1520575"/>
                <a:gd name="connsiteY0" fmla="*/ 491447 h 491447"/>
                <a:gd name="connsiteX1" fmla="*/ 102742 w 1520575"/>
                <a:gd name="connsiteY1" fmla="*/ 347609 h 491447"/>
                <a:gd name="connsiteX2" fmla="*/ 996593 w 1520575"/>
                <a:gd name="connsiteY2" fmla="*/ 337335 h 491447"/>
                <a:gd name="connsiteX3" fmla="*/ 1304818 w 1520575"/>
                <a:gd name="connsiteY3" fmla="*/ 8562 h 491447"/>
                <a:gd name="connsiteX4" fmla="*/ 1387011 w 1520575"/>
                <a:gd name="connsiteY4" fmla="*/ 285964 h 491447"/>
                <a:gd name="connsiteX5" fmla="*/ 1520575 w 1520575"/>
                <a:gd name="connsiteY5" fmla="*/ 450351 h 491447"/>
                <a:gd name="connsiteX0" fmla="*/ 0 w 1520575"/>
                <a:gd name="connsiteY0" fmla="*/ 491447 h 491447"/>
                <a:gd name="connsiteX1" fmla="*/ 102742 w 1520575"/>
                <a:gd name="connsiteY1" fmla="*/ 347609 h 491447"/>
                <a:gd name="connsiteX2" fmla="*/ 996593 w 1520575"/>
                <a:gd name="connsiteY2" fmla="*/ 337335 h 491447"/>
                <a:gd name="connsiteX3" fmla="*/ 1304818 w 1520575"/>
                <a:gd name="connsiteY3" fmla="*/ 8562 h 491447"/>
                <a:gd name="connsiteX4" fmla="*/ 1387011 w 1520575"/>
                <a:gd name="connsiteY4" fmla="*/ 285964 h 491447"/>
                <a:gd name="connsiteX5" fmla="*/ 1520575 w 1520575"/>
                <a:gd name="connsiteY5" fmla="*/ 450351 h 491447"/>
                <a:gd name="connsiteX0" fmla="*/ 0 w 1520575"/>
                <a:gd name="connsiteY0" fmla="*/ 482885 h 482885"/>
                <a:gd name="connsiteX1" fmla="*/ 102742 w 1520575"/>
                <a:gd name="connsiteY1" fmla="*/ 339047 h 482885"/>
                <a:gd name="connsiteX2" fmla="*/ 996593 w 1520575"/>
                <a:gd name="connsiteY2" fmla="*/ 328773 h 482885"/>
                <a:gd name="connsiteX3" fmla="*/ 1304818 w 1520575"/>
                <a:gd name="connsiteY3" fmla="*/ 0 h 482885"/>
                <a:gd name="connsiteX4" fmla="*/ 1387011 w 1520575"/>
                <a:gd name="connsiteY4" fmla="*/ 277402 h 482885"/>
                <a:gd name="connsiteX5" fmla="*/ 1520575 w 1520575"/>
                <a:gd name="connsiteY5" fmla="*/ 441789 h 482885"/>
                <a:gd name="connsiteX0" fmla="*/ 0 w 1520575"/>
                <a:gd name="connsiteY0" fmla="*/ 482885 h 482885"/>
                <a:gd name="connsiteX1" fmla="*/ 102742 w 1520575"/>
                <a:gd name="connsiteY1" fmla="*/ 339047 h 482885"/>
                <a:gd name="connsiteX2" fmla="*/ 996593 w 1520575"/>
                <a:gd name="connsiteY2" fmla="*/ 328773 h 482885"/>
                <a:gd name="connsiteX3" fmla="*/ 1304818 w 1520575"/>
                <a:gd name="connsiteY3" fmla="*/ 0 h 482885"/>
                <a:gd name="connsiteX4" fmla="*/ 1387011 w 1520575"/>
                <a:gd name="connsiteY4" fmla="*/ 277402 h 482885"/>
                <a:gd name="connsiteX5" fmla="*/ 1520575 w 1520575"/>
                <a:gd name="connsiteY5" fmla="*/ 441789 h 482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575" h="482885">
                  <a:moveTo>
                    <a:pt x="0" y="482885"/>
                  </a:moveTo>
                  <a:cubicBezTo>
                    <a:pt x="38999" y="412378"/>
                    <a:pt x="69479" y="343777"/>
                    <a:pt x="102742" y="339047"/>
                  </a:cubicBezTo>
                  <a:cubicBezTo>
                    <a:pt x="268841" y="313362"/>
                    <a:pt x="754337" y="350991"/>
                    <a:pt x="996593" y="328773"/>
                  </a:cubicBezTo>
                  <a:cubicBezTo>
                    <a:pt x="1286474" y="298935"/>
                    <a:pt x="1235938" y="67617"/>
                    <a:pt x="1304818" y="0"/>
                  </a:cubicBezTo>
                  <a:cubicBezTo>
                    <a:pt x="1348933" y="38849"/>
                    <a:pt x="1351052" y="203771"/>
                    <a:pt x="1387011" y="277402"/>
                  </a:cubicBezTo>
                  <a:cubicBezTo>
                    <a:pt x="1422970" y="351033"/>
                    <a:pt x="1471772" y="396411"/>
                    <a:pt x="1520575" y="441789"/>
                  </a:cubicBezTo>
                </a:path>
              </a:pathLst>
            </a:custGeom>
            <a:ln w="1905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5" name="TextBox 124"/>
            <p:cNvSpPr txBox="1"/>
            <p:nvPr/>
          </p:nvSpPr>
          <p:spPr>
            <a:xfrm>
              <a:off x="1381126" y="3429794"/>
              <a:ext cx="295274" cy="276999"/>
            </a:xfrm>
            <a:prstGeom prst="rect">
              <a:avLst/>
            </a:prstGeom>
            <a:noFill/>
          </p:spPr>
          <p:txBody>
            <a:bodyPr wrap="none" rtlCol="0">
              <a:spAutoFit/>
            </a:bodyPr>
            <a:lstStyle/>
            <a:p>
              <a:r>
                <a:rPr lang="en-US" sz="1200" i="1" dirty="0" smtClean="0">
                  <a:latin typeface="Times New Roman" pitchFamily="18" charset="0"/>
                  <a:cs typeface="Times New Roman" pitchFamily="18" charset="0"/>
                </a:rPr>
                <a:t>H</a:t>
              </a:r>
              <a:endParaRPr lang="en-US" sz="1200" i="1" baseline="-25000" dirty="0">
                <a:latin typeface="Times New Roman" pitchFamily="18" charset="0"/>
                <a:cs typeface="Times New Roman" pitchFamily="18" charset="0"/>
              </a:endParaRPr>
            </a:p>
          </p:txBody>
        </p:sp>
        <p:sp>
          <p:nvSpPr>
            <p:cNvPr id="126" name="TextBox 125"/>
            <p:cNvSpPr txBox="1"/>
            <p:nvPr/>
          </p:nvSpPr>
          <p:spPr>
            <a:xfrm>
              <a:off x="2971800" y="4066401"/>
              <a:ext cx="227948" cy="276999"/>
            </a:xfrm>
            <a:prstGeom prst="rect">
              <a:avLst/>
            </a:prstGeom>
            <a:noFill/>
          </p:spPr>
          <p:txBody>
            <a:bodyPr wrap="none" rtlCol="0">
              <a:spAutoFit/>
            </a:bodyPr>
            <a:lstStyle/>
            <a:p>
              <a:r>
                <a:rPr lang="en-US" sz="1200" i="1" dirty="0" smtClean="0">
                  <a:latin typeface="Times New Roman" pitchFamily="18" charset="0"/>
                  <a:cs typeface="Times New Roman" pitchFamily="18" charset="0"/>
                </a:rPr>
                <a:t>f</a:t>
              </a:r>
              <a:endParaRPr lang="en-US" sz="1200" i="1" baseline="-25000" dirty="0">
                <a:latin typeface="Times New Roman" pitchFamily="18" charset="0"/>
                <a:cs typeface="Times New Roman" pitchFamily="18" charset="0"/>
              </a:endParaRPr>
            </a:p>
          </p:txBody>
        </p:sp>
      </p:grpSp>
      <p:sp>
        <p:nvSpPr>
          <p:cNvPr id="128" name="TextBox 127"/>
          <p:cNvSpPr txBox="1"/>
          <p:nvPr/>
        </p:nvSpPr>
        <p:spPr>
          <a:xfrm>
            <a:off x="3578773" y="5909663"/>
            <a:ext cx="4800600"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Extensively used in phonocardiography, Korotkoff sounds detection,…</a:t>
            </a:r>
            <a:endParaRPr lang="en-US" dirty="0"/>
          </a:p>
        </p:txBody>
      </p:sp>
      <p:sp>
        <p:nvSpPr>
          <p:cNvPr id="129" name="TextBox 128"/>
          <p:cNvSpPr txBox="1"/>
          <p:nvPr/>
        </p:nvSpPr>
        <p:spPr>
          <a:xfrm>
            <a:off x="1813694" y="3188027"/>
            <a:ext cx="1731693" cy="307777"/>
          </a:xfrm>
          <a:prstGeom prst="rect">
            <a:avLst/>
          </a:prstGeom>
          <a:noFill/>
        </p:spPr>
        <p:txBody>
          <a:bodyPr wrap="none" rtlCol="0">
            <a:spAutoFit/>
          </a:bodyPr>
          <a:lstStyle/>
          <a:p>
            <a:r>
              <a:rPr lang="en-US" sz="1400" i="1" dirty="0" smtClean="0">
                <a:latin typeface="Times New Roman" pitchFamily="18" charset="0"/>
                <a:cs typeface="Times New Roman" pitchFamily="18" charset="0"/>
              </a:rPr>
              <a:t>D</a:t>
            </a:r>
            <a:r>
              <a:rPr lang="en-US" sz="1400" dirty="0" smtClean="0"/>
              <a:t>=6-7 </a:t>
            </a:r>
            <a:r>
              <a:rPr lang="en-US" sz="1400" dirty="0" err="1" smtClean="0"/>
              <a:t>pC</a:t>
            </a:r>
            <a:r>
              <a:rPr lang="en-US" sz="1400" dirty="0" smtClean="0"/>
              <a:t>/N for PVDF</a:t>
            </a:r>
            <a:endParaRPr lang="en-US" sz="1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Stethoscopes</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47</a:t>
            </a:fld>
            <a:endParaRPr lang="en-US"/>
          </a:p>
        </p:txBody>
      </p:sp>
      <p:pic>
        <p:nvPicPr>
          <p:cNvPr id="93186" name="Picture 2" descr="http://www.welchallyn.com/images/products/fullsize/Blood%20Pressure%20Management/Electronic%20Stethoscope/Masterelite_5079405_product1_MC.jpg"/>
          <p:cNvPicPr>
            <a:picLocks noChangeAspect="1" noChangeArrowheads="1"/>
          </p:cNvPicPr>
          <p:nvPr/>
        </p:nvPicPr>
        <p:blipFill>
          <a:blip r:embed="rId3" cstate="print"/>
          <a:srcRect/>
          <a:stretch>
            <a:fillRect/>
          </a:stretch>
        </p:blipFill>
        <p:spPr bwMode="auto">
          <a:xfrm>
            <a:off x="0" y="875581"/>
            <a:ext cx="2514600" cy="3163019"/>
          </a:xfrm>
          <a:prstGeom prst="rect">
            <a:avLst/>
          </a:prstGeom>
          <a:noFill/>
        </p:spPr>
      </p:pic>
      <p:sp>
        <p:nvSpPr>
          <p:cNvPr id="6" name="TextBox 5"/>
          <p:cNvSpPr txBox="1"/>
          <p:nvPr/>
        </p:nvSpPr>
        <p:spPr>
          <a:xfrm>
            <a:off x="2338411" y="1219200"/>
            <a:ext cx="2981522" cy="369332"/>
          </a:xfrm>
          <a:prstGeom prst="rect">
            <a:avLst/>
          </a:prstGeom>
          <a:noFill/>
        </p:spPr>
        <p:txBody>
          <a:bodyPr wrap="none" rtlCol="0">
            <a:spAutoFit/>
          </a:bodyPr>
          <a:lstStyle/>
          <a:p>
            <a:r>
              <a:rPr lang="en-US" b="1" dirty="0" smtClean="0"/>
              <a:t>Welch-</a:t>
            </a:r>
            <a:r>
              <a:rPr lang="en-US" b="1" dirty="0" err="1" smtClean="0"/>
              <a:t>Allyn</a:t>
            </a:r>
            <a:r>
              <a:rPr lang="en-US" b="1" dirty="0" smtClean="0"/>
              <a:t> Master Elite Plus</a:t>
            </a:r>
            <a:endParaRPr lang="en-US" b="1" dirty="0"/>
          </a:p>
        </p:txBody>
      </p:sp>
      <p:sp>
        <p:nvSpPr>
          <p:cNvPr id="7" name="TextBox 6"/>
          <p:cNvSpPr txBox="1"/>
          <p:nvPr/>
        </p:nvSpPr>
        <p:spPr>
          <a:xfrm>
            <a:off x="1981200" y="3276600"/>
            <a:ext cx="2448619" cy="584775"/>
          </a:xfrm>
          <a:prstGeom prst="rect">
            <a:avLst/>
          </a:prstGeom>
          <a:noFill/>
        </p:spPr>
        <p:txBody>
          <a:bodyPr wrap="none" rtlCol="0">
            <a:spAutoFit/>
          </a:bodyPr>
          <a:lstStyle/>
          <a:p>
            <a:r>
              <a:rPr lang="en-US" sz="1600" i="1" dirty="0" smtClean="0"/>
              <a:t>Piezoelectric (PVDF) sensor</a:t>
            </a:r>
          </a:p>
          <a:p>
            <a:r>
              <a:rPr lang="en-US" sz="1600" i="1" dirty="0" smtClean="0"/>
              <a:t>20Hz-20kHz bandwidth</a:t>
            </a:r>
            <a:endParaRPr lang="en-US" sz="1600" i="1" dirty="0"/>
          </a:p>
        </p:txBody>
      </p:sp>
      <p:pic>
        <p:nvPicPr>
          <p:cNvPr id="93187" name="Picture 3"/>
          <p:cNvPicPr>
            <a:picLocks noChangeAspect="1" noChangeArrowheads="1"/>
          </p:cNvPicPr>
          <p:nvPr/>
        </p:nvPicPr>
        <p:blipFill>
          <a:blip r:embed="rId4" cstate="print"/>
          <a:srcRect l="18125" t="23711" r="6875" b="12371"/>
          <a:stretch>
            <a:fillRect/>
          </a:stretch>
        </p:blipFill>
        <p:spPr bwMode="auto">
          <a:xfrm>
            <a:off x="152400" y="3886200"/>
            <a:ext cx="5014452" cy="2590800"/>
          </a:xfrm>
          <a:prstGeom prst="rect">
            <a:avLst/>
          </a:prstGeom>
          <a:noFill/>
          <a:ln w="9525">
            <a:noFill/>
            <a:miter lim="800000"/>
            <a:headEnd/>
            <a:tailEnd/>
          </a:ln>
        </p:spPr>
      </p:pic>
      <p:pic>
        <p:nvPicPr>
          <p:cNvPr id="93188" name="Picture 4"/>
          <p:cNvPicPr>
            <a:picLocks noChangeAspect="1" noChangeArrowheads="1"/>
          </p:cNvPicPr>
          <p:nvPr/>
        </p:nvPicPr>
        <p:blipFill>
          <a:blip r:embed="rId5" cstate="print"/>
          <a:srcRect l="34375" t="23711" r="34375" b="10309"/>
          <a:stretch>
            <a:fillRect/>
          </a:stretch>
        </p:blipFill>
        <p:spPr bwMode="auto">
          <a:xfrm>
            <a:off x="2590800" y="1588532"/>
            <a:ext cx="1238250" cy="1584960"/>
          </a:xfrm>
          <a:prstGeom prst="rect">
            <a:avLst/>
          </a:prstGeom>
          <a:noFill/>
          <a:ln w="9525">
            <a:noFill/>
            <a:miter lim="800000"/>
            <a:headEnd/>
            <a:tailEnd/>
          </a:ln>
        </p:spPr>
      </p:pic>
      <p:pic>
        <p:nvPicPr>
          <p:cNvPr id="93190" name="Picture 6" descr="ds32a Stethoscope"/>
          <p:cNvPicPr>
            <a:picLocks noChangeAspect="1" noChangeArrowheads="1"/>
          </p:cNvPicPr>
          <p:nvPr/>
        </p:nvPicPr>
        <p:blipFill>
          <a:blip r:embed="rId6" cstate="print"/>
          <a:srcRect/>
          <a:stretch>
            <a:fillRect/>
          </a:stretch>
        </p:blipFill>
        <p:spPr bwMode="auto">
          <a:xfrm>
            <a:off x="5937171" y="1957864"/>
            <a:ext cx="2521029" cy="1680686"/>
          </a:xfrm>
          <a:prstGeom prst="rect">
            <a:avLst/>
          </a:prstGeom>
          <a:noFill/>
        </p:spPr>
      </p:pic>
      <p:sp>
        <p:nvSpPr>
          <p:cNvPr id="11" name="TextBox 10"/>
          <p:cNvSpPr txBox="1"/>
          <p:nvPr/>
        </p:nvSpPr>
        <p:spPr>
          <a:xfrm>
            <a:off x="5943600" y="1588532"/>
            <a:ext cx="1711174" cy="369332"/>
          </a:xfrm>
          <a:prstGeom prst="rect">
            <a:avLst/>
          </a:prstGeom>
          <a:noFill/>
        </p:spPr>
        <p:txBody>
          <a:bodyPr wrap="none" rtlCol="0">
            <a:spAutoFit/>
          </a:bodyPr>
          <a:lstStyle/>
          <a:p>
            <a:r>
              <a:rPr lang="en-US" b="1" dirty="0" err="1" smtClean="0"/>
              <a:t>Thinklabs</a:t>
            </a:r>
            <a:r>
              <a:rPr lang="en-US" b="1" dirty="0" smtClean="0"/>
              <a:t> ds32a</a:t>
            </a:r>
            <a:endParaRPr lang="en-US" b="1" dirty="0"/>
          </a:p>
        </p:txBody>
      </p:sp>
      <p:sp>
        <p:nvSpPr>
          <p:cNvPr id="12" name="TextBox 11"/>
          <p:cNvSpPr txBox="1"/>
          <p:nvPr/>
        </p:nvSpPr>
        <p:spPr>
          <a:xfrm>
            <a:off x="6238181" y="3746212"/>
            <a:ext cx="2677219" cy="584775"/>
          </a:xfrm>
          <a:prstGeom prst="rect">
            <a:avLst/>
          </a:prstGeom>
          <a:noFill/>
        </p:spPr>
        <p:txBody>
          <a:bodyPr wrap="square" rtlCol="0">
            <a:spAutoFit/>
          </a:bodyPr>
          <a:lstStyle/>
          <a:p>
            <a:r>
              <a:rPr lang="en-US" sz="1600" i="1" dirty="0" smtClean="0"/>
              <a:t>Electromagnetic (capacitive?) sensor, 15-400 Hz bandwidth</a:t>
            </a:r>
          </a:p>
        </p:txBody>
      </p:sp>
      <p:pic>
        <p:nvPicPr>
          <p:cNvPr id="30721" name="Picture 1" descr="C:\Users\Laurent\Documents\Courses\EE122B\Labs\Pictures\05172009090.jpg"/>
          <p:cNvPicPr>
            <a:picLocks noChangeAspect="1" noChangeArrowheads="1"/>
          </p:cNvPicPr>
          <p:nvPr/>
        </p:nvPicPr>
        <p:blipFill>
          <a:blip r:embed="rId7" cstate="print">
            <a:lum bright="10000"/>
          </a:blip>
          <a:srcRect l="19857" t="16769" r="17584" b="17636"/>
          <a:stretch>
            <a:fillRect/>
          </a:stretch>
        </p:blipFill>
        <p:spPr bwMode="auto">
          <a:xfrm>
            <a:off x="5867400" y="4396394"/>
            <a:ext cx="2743200" cy="2156806"/>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Seismocardiography</a:t>
            </a:r>
            <a:r>
              <a:rPr lang="en-US" dirty="0" smtClean="0"/>
              <a:t> (SCG)</a:t>
            </a:r>
            <a:endParaRPr lang="en-US" dirty="0"/>
          </a:p>
        </p:txBody>
      </p:sp>
      <p:sp>
        <p:nvSpPr>
          <p:cNvPr id="3" name="Content Placeholder 2"/>
          <p:cNvSpPr>
            <a:spLocks noGrp="1"/>
          </p:cNvSpPr>
          <p:nvPr>
            <p:ph idx="1"/>
          </p:nvPr>
        </p:nvSpPr>
        <p:spPr>
          <a:xfrm>
            <a:off x="304800" y="914400"/>
            <a:ext cx="8229600" cy="5334000"/>
          </a:xfrm>
        </p:spPr>
        <p:txBody>
          <a:bodyPr>
            <a:normAutofit/>
          </a:bodyPr>
          <a:lstStyle/>
          <a:p>
            <a:r>
              <a:rPr lang="en-US" sz="2800" dirty="0" err="1" smtClean="0"/>
              <a:t>Seismocardiography</a:t>
            </a:r>
            <a:r>
              <a:rPr lang="en-US" sz="2800" dirty="0" smtClean="0"/>
              <a:t> is the measurement of the vibration of the chest.</a:t>
            </a:r>
            <a:br>
              <a:rPr lang="en-US" sz="2800" dirty="0" smtClean="0"/>
            </a:br>
            <a:r>
              <a:rPr lang="en-US" sz="2400" dirty="0" smtClean="0">
                <a:solidFill>
                  <a:schemeClr val="tx1">
                    <a:lumMod val="65000"/>
                    <a:lumOff val="35000"/>
                  </a:schemeClr>
                </a:solidFill>
              </a:rPr>
              <a:t>Equivalent to phonocardiography if frequency response is high enough.</a:t>
            </a:r>
            <a:endParaRPr lang="en-US" sz="2800" dirty="0" smtClean="0">
              <a:solidFill>
                <a:schemeClr val="tx1">
                  <a:lumMod val="65000"/>
                  <a:lumOff val="35000"/>
                </a:schemeClr>
              </a:solidFill>
            </a:endParaRPr>
          </a:p>
          <a:p>
            <a:endParaRPr lang="en-US" sz="2800"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48</a:t>
            </a:fld>
            <a:endParaRPr lang="en-US"/>
          </a:p>
        </p:txBody>
      </p:sp>
      <p:pic>
        <p:nvPicPr>
          <p:cNvPr id="110596" name="Picture 4"/>
          <p:cNvPicPr>
            <a:picLocks noChangeAspect="1" noChangeArrowheads="1"/>
          </p:cNvPicPr>
          <p:nvPr/>
        </p:nvPicPr>
        <p:blipFill>
          <a:blip r:embed="rId3" cstate="print"/>
          <a:srcRect b="34908"/>
          <a:stretch>
            <a:fillRect/>
          </a:stretch>
        </p:blipFill>
        <p:spPr bwMode="auto">
          <a:xfrm>
            <a:off x="304800" y="3810000"/>
            <a:ext cx="1609725" cy="2362200"/>
          </a:xfrm>
          <a:prstGeom prst="rect">
            <a:avLst/>
          </a:prstGeom>
          <a:noFill/>
          <a:ln w="9525">
            <a:noFill/>
            <a:miter lim="800000"/>
            <a:headEnd/>
            <a:tailEnd/>
          </a:ln>
          <a:effectLst/>
        </p:spPr>
      </p:pic>
      <p:sp>
        <p:nvSpPr>
          <p:cNvPr id="9" name="TextBox 8"/>
          <p:cNvSpPr txBox="1"/>
          <p:nvPr/>
        </p:nvSpPr>
        <p:spPr>
          <a:xfrm>
            <a:off x="5105400" y="6477000"/>
            <a:ext cx="2435410" cy="369332"/>
          </a:xfrm>
          <a:prstGeom prst="rect">
            <a:avLst/>
          </a:prstGeom>
          <a:noFill/>
        </p:spPr>
        <p:txBody>
          <a:bodyPr wrap="none" rtlCol="0">
            <a:spAutoFit/>
          </a:bodyPr>
          <a:lstStyle/>
          <a:p>
            <a:r>
              <a:rPr lang="en-US" dirty="0" smtClean="0"/>
              <a:t>Courtesy of Keya Pandia</a:t>
            </a:r>
            <a:endParaRPr lang="en-US" dirty="0"/>
          </a:p>
        </p:txBody>
      </p:sp>
      <p:sp>
        <p:nvSpPr>
          <p:cNvPr id="11" name="Freeform 10"/>
          <p:cNvSpPr/>
          <p:nvPr/>
        </p:nvSpPr>
        <p:spPr>
          <a:xfrm>
            <a:off x="1076960" y="4356947"/>
            <a:ext cx="1706880" cy="672253"/>
          </a:xfrm>
          <a:custGeom>
            <a:avLst/>
            <a:gdLst>
              <a:gd name="connsiteX0" fmla="*/ 0 w 1706880"/>
              <a:gd name="connsiteY0" fmla="*/ 357293 h 672253"/>
              <a:gd name="connsiteX1" fmla="*/ 782320 w 1706880"/>
              <a:gd name="connsiteY1" fmla="*/ 52493 h 672253"/>
              <a:gd name="connsiteX2" fmla="*/ 1706880 w 1706880"/>
              <a:gd name="connsiteY2" fmla="*/ 672253 h 672253"/>
            </a:gdLst>
            <a:ahLst/>
            <a:cxnLst>
              <a:cxn ang="0">
                <a:pos x="connsiteX0" y="connsiteY0"/>
              </a:cxn>
              <a:cxn ang="0">
                <a:pos x="connsiteX1" y="connsiteY1"/>
              </a:cxn>
              <a:cxn ang="0">
                <a:pos x="connsiteX2" y="connsiteY2"/>
              </a:cxn>
            </a:cxnLst>
            <a:rect l="l" t="t" r="r" b="b"/>
            <a:pathLst>
              <a:path w="1706880" h="672253">
                <a:moveTo>
                  <a:pt x="0" y="357293"/>
                </a:moveTo>
                <a:cubicBezTo>
                  <a:pt x="248920" y="178646"/>
                  <a:pt x="497840" y="0"/>
                  <a:pt x="782320" y="52493"/>
                </a:cubicBezTo>
                <a:cubicBezTo>
                  <a:pt x="1066800" y="104986"/>
                  <a:pt x="1386840" y="388619"/>
                  <a:pt x="1706880" y="672253"/>
                </a:cubicBezTo>
              </a:path>
            </a:pathLst>
          </a:custGeom>
          <a:ln w="28575">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ectangle 14"/>
          <p:cNvSpPr/>
          <p:nvPr/>
        </p:nvSpPr>
        <p:spPr>
          <a:xfrm>
            <a:off x="1066800" y="4648200"/>
            <a:ext cx="76200" cy="76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500" name="Picture 4" descr="C:\Users\Laurent\Documents\Courses\EE122B\Lectures\6 - Hemodynamics\Supporting Materials\PCG, Accel Signals.jpg"/>
          <p:cNvPicPr>
            <a:picLocks noChangeAspect="1" noChangeArrowheads="1"/>
          </p:cNvPicPr>
          <p:nvPr/>
        </p:nvPicPr>
        <p:blipFill>
          <a:blip r:embed="rId4" cstate="print"/>
          <a:srcRect l="3585" r="7030"/>
          <a:stretch>
            <a:fillRect/>
          </a:stretch>
        </p:blipFill>
        <p:spPr bwMode="auto">
          <a:xfrm>
            <a:off x="2819401" y="2351071"/>
            <a:ext cx="6019799" cy="4125929"/>
          </a:xfrm>
          <a:prstGeom prst="rect">
            <a:avLst/>
          </a:prstGeom>
          <a:noFill/>
        </p:spPr>
      </p:pic>
      <p:sp>
        <p:nvSpPr>
          <p:cNvPr id="12" name="TextBox 11"/>
          <p:cNvSpPr txBox="1"/>
          <p:nvPr/>
        </p:nvSpPr>
        <p:spPr>
          <a:xfrm>
            <a:off x="1420726" y="3896380"/>
            <a:ext cx="1627274" cy="523220"/>
          </a:xfrm>
          <a:prstGeom prst="rect">
            <a:avLst/>
          </a:prstGeom>
          <a:noFill/>
        </p:spPr>
        <p:txBody>
          <a:bodyPr wrap="square" rtlCol="0">
            <a:spAutoFit/>
          </a:bodyPr>
          <a:lstStyle/>
          <a:p>
            <a:r>
              <a:rPr lang="en-US" sz="1400" dirty="0" smtClean="0"/>
              <a:t>MEMS 3-axis accelerometer</a:t>
            </a:r>
            <a:endParaRPr lang="en-US"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Photoplethysmography </a:t>
            </a:r>
            <a:r>
              <a:rPr lang="en-US" dirty="0" smtClean="0"/>
              <a:t>(PPG)</a:t>
            </a:r>
            <a:endParaRPr lang="en-US" dirty="0"/>
          </a:p>
        </p:txBody>
      </p:sp>
      <p:sp>
        <p:nvSpPr>
          <p:cNvPr id="3" name="Text Placeholder 2"/>
          <p:cNvSpPr>
            <a:spLocks noGrp="1"/>
          </p:cNvSpPr>
          <p:nvPr>
            <p:ph type="body" idx="1"/>
          </p:nvPr>
        </p:nvSpPr>
        <p:spPr/>
        <p:txBody>
          <a:bodyPr/>
          <a:lstStyle/>
          <a:p>
            <a:r>
              <a:rPr lang="en-US" dirty="0" smtClean="0"/>
              <a:t>Lab this week</a:t>
            </a:r>
            <a:endParaRPr lang="en-US" dirty="0"/>
          </a:p>
        </p:txBody>
      </p:sp>
      <p:sp>
        <p:nvSpPr>
          <p:cNvPr id="4" name="Slide Number Placeholder 3"/>
          <p:cNvSpPr>
            <a:spLocks noGrp="1"/>
          </p:cNvSpPr>
          <p:nvPr>
            <p:ph type="sldNum" sz="quarter" idx="11"/>
          </p:nvPr>
        </p:nvSpPr>
        <p:spPr/>
        <p:txBody>
          <a:bodyPr/>
          <a:lstStyle/>
          <a:p>
            <a:fld id="{B6F15528-21DE-4FAA-801E-634DDDAF4B2B}"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Cardiovascular System – </a:t>
            </a:r>
            <a:r>
              <a:rPr lang="en-US" dirty="0" smtClean="0"/>
              <a:t>Basic Facts</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5</a:t>
            </a:fld>
            <a:endParaRPr lang="en-US"/>
          </a:p>
        </p:txBody>
      </p:sp>
      <p:sp>
        <p:nvSpPr>
          <p:cNvPr id="6" name="TextBox 5"/>
          <p:cNvSpPr txBox="1"/>
          <p:nvPr/>
        </p:nvSpPr>
        <p:spPr>
          <a:xfrm>
            <a:off x="304800" y="1066800"/>
            <a:ext cx="8305800" cy="5047535"/>
          </a:xfrm>
          <a:prstGeom prst="rect">
            <a:avLst/>
          </a:prstGeom>
          <a:noFill/>
        </p:spPr>
        <p:txBody>
          <a:bodyPr wrap="square" rtlCol="0">
            <a:spAutoFit/>
          </a:bodyPr>
          <a:lstStyle/>
          <a:p>
            <a:pPr marL="233363" indent="-233363">
              <a:spcAft>
                <a:spcPts val="600"/>
              </a:spcAft>
              <a:buFont typeface="Arial" pitchFamily="34" charset="0"/>
              <a:buChar char="•"/>
            </a:pPr>
            <a:r>
              <a:rPr lang="en-US" sz="2400" dirty="0" smtClean="0">
                <a:latin typeface="Arial" pitchFamily="34" charset="0"/>
              </a:rPr>
              <a:t>Blood volume is about 8% of body weight </a:t>
            </a:r>
            <a:r>
              <a:rPr lang="en-US" sz="2400" dirty="0" smtClean="0">
                <a:latin typeface="Arial" pitchFamily="34" charset="0"/>
              </a:rPr>
              <a:t>(5 l for </a:t>
            </a:r>
            <a:r>
              <a:rPr lang="en-US" sz="2400" dirty="0" smtClean="0">
                <a:latin typeface="Arial" pitchFamily="34" charset="0"/>
              </a:rPr>
              <a:t>a </a:t>
            </a:r>
            <a:r>
              <a:rPr lang="en-US" sz="2400" dirty="0" smtClean="0">
                <a:latin typeface="Arial" pitchFamily="34" charset="0"/>
              </a:rPr>
              <a:t>70 </a:t>
            </a:r>
            <a:r>
              <a:rPr lang="en-US" sz="2400" dirty="0" smtClean="0">
                <a:latin typeface="Arial" pitchFamily="34" charset="0"/>
              </a:rPr>
              <a:t>kg person).</a:t>
            </a:r>
          </a:p>
          <a:p>
            <a:pPr marL="233363" indent="-233363">
              <a:spcAft>
                <a:spcPts val="600"/>
              </a:spcAft>
              <a:buFont typeface="Arial" pitchFamily="34" charset="0"/>
              <a:buChar char="•"/>
            </a:pPr>
            <a:r>
              <a:rPr lang="en-US" sz="2400" dirty="0" smtClean="0">
                <a:latin typeface="Arial" pitchFamily="34" charset="0"/>
              </a:rPr>
              <a:t>Heart pumps 5 - 30 liters of blood per minute.</a:t>
            </a:r>
          </a:p>
          <a:p>
            <a:pPr marL="233363" indent="-233363">
              <a:spcAft>
                <a:spcPts val="600"/>
              </a:spcAft>
              <a:buFont typeface="Arial" pitchFamily="34" charset="0"/>
              <a:buChar char="•"/>
            </a:pPr>
            <a:r>
              <a:rPr lang="en-US" sz="2400" dirty="0" smtClean="0">
                <a:latin typeface="Arial" pitchFamily="34" charset="0"/>
              </a:rPr>
              <a:t>Heart beats over 2 billion times over a lifetime.</a:t>
            </a:r>
          </a:p>
          <a:p>
            <a:pPr marL="233363" indent="-233363">
              <a:spcAft>
                <a:spcPts val="600"/>
              </a:spcAft>
              <a:buFont typeface="Arial" pitchFamily="34" charset="0"/>
              <a:buChar char="•"/>
            </a:pPr>
            <a:r>
              <a:rPr lang="en-US" sz="2400" dirty="0" smtClean="0">
                <a:latin typeface="Arial" pitchFamily="34" charset="0"/>
              </a:rPr>
              <a:t>Total length of circulatory system &gt; 100’000 km !</a:t>
            </a:r>
          </a:p>
          <a:p>
            <a:pPr marL="233363" indent="-233363">
              <a:spcAft>
                <a:spcPts val="600"/>
              </a:spcAft>
              <a:buFont typeface="Arial" pitchFamily="34" charset="0"/>
              <a:buChar char="•"/>
            </a:pPr>
            <a:r>
              <a:rPr lang="en-US" sz="2400" dirty="0" smtClean="0">
                <a:latin typeface="Arial" pitchFamily="34" charset="0"/>
              </a:rPr>
              <a:t>Vessel diameters span more than three orders of magnitude (aorta ~ 2-3 cm, capillaries ~5-10 </a:t>
            </a:r>
            <a:r>
              <a:rPr lang="en-US" sz="2400" dirty="0" smtClean="0">
                <a:latin typeface="Symbol" pitchFamily="18" charset="2"/>
              </a:rPr>
              <a:t>m</a:t>
            </a:r>
            <a:r>
              <a:rPr lang="en-US" sz="2400" dirty="0" smtClean="0">
                <a:latin typeface="Arial" pitchFamily="34" charset="0"/>
              </a:rPr>
              <a:t>m).</a:t>
            </a:r>
          </a:p>
          <a:p>
            <a:pPr marL="233363" indent="-233363">
              <a:spcAft>
                <a:spcPts val="600"/>
              </a:spcAft>
              <a:buFont typeface="Arial" pitchFamily="34" charset="0"/>
              <a:buChar char="•"/>
            </a:pPr>
            <a:endParaRPr lang="en-US" sz="2400" dirty="0" smtClean="0">
              <a:latin typeface="Arial" pitchFamily="34" charset="0"/>
            </a:endParaRPr>
          </a:p>
          <a:p>
            <a:pPr marL="233363" indent="-233363">
              <a:spcAft>
                <a:spcPts val="600"/>
              </a:spcAft>
              <a:buFont typeface="Arial" pitchFamily="34" charset="0"/>
              <a:buChar char="•"/>
            </a:pPr>
            <a:r>
              <a:rPr lang="en-US" sz="2400" dirty="0" smtClean="0">
                <a:latin typeface="Arial" pitchFamily="34" charset="0"/>
              </a:rPr>
              <a:t>Approx</a:t>
            </a:r>
            <a:r>
              <a:rPr lang="en-US" sz="2400" dirty="0" smtClean="0">
                <a:latin typeface="Arial" pitchFamily="34" charset="0"/>
              </a:rPr>
              <a:t>. 70 million Americans have cardiovascular diseases.</a:t>
            </a:r>
          </a:p>
          <a:p>
            <a:pPr marL="233363" indent="-233363">
              <a:spcAft>
                <a:spcPts val="600"/>
              </a:spcAft>
              <a:buFont typeface="Arial" pitchFamily="34" charset="0"/>
              <a:buChar char="•"/>
            </a:pPr>
            <a:r>
              <a:rPr lang="en-US" sz="2400" dirty="0" smtClean="0">
                <a:latin typeface="Arial" pitchFamily="34" charset="0"/>
              </a:rPr>
              <a:t>Accounts for 38% of all deaths!</a:t>
            </a:r>
            <a:endParaRPr lang="en-US" sz="2400"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lstStyle/>
          <a:p>
            <a:r>
              <a:rPr lang="en-US" dirty="0" smtClean="0"/>
              <a:t>Get familiar with </a:t>
            </a:r>
            <a:r>
              <a:rPr lang="en-US" smtClean="0"/>
              <a:t>this </a:t>
            </a:r>
            <a:r>
              <a:rPr lang="en-US" smtClean="0"/>
              <a:t>chip…</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50</a:t>
            </a:fld>
            <a:endParaRPr lang="en-US"/>
          </a:p>
        </p:txBody>
      </p:sp>
      <p:pic>
        <p:nvPicPr>
          <p:cNvPr id="130050" name="Picture 2"/>
          <p:cNvPicPr>
            <a:picLocks noChangeAspect="1" noChangeArrowheads="1"/>
          </p:cNvPicPr>
          <p:nvPr/>
        </p:nvPicPr>
        <p:blipFill>
          <a:blip r:embed="rId2" cstate="print"/>
          <a:srcRect l="33125" t="19554" r="31875" b="3259"/>
          <a:stretch>
            <a:fillRect/>
          </a:stretch>
        </p:blipFill>
        <p:spPr bwMode="auto">
          <a:xfrm>
            <a:off x="2514600" y="838200"/>
            <a:ext cx="4267200" cy="57150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Pump</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6</a:t>
            </a:fld>
            <a:endParaRPr lang="en-US" dirty="0"/>
          </a:p>
        </p:txBody>
      </p:sp>
      <p:sp>
        <p:nvSpPr>
          <p:cNvPr id="6" name="TextBox 5"/>
          <p:cNvSpPr txBox="1"/>
          <p:nvPr/>
        </p:nvSpPr>
        <p:spPr>
          <a:xfrm>
            <a:off x="304800" y="990600"/>
            <a:ext cx="8686800" cy="5463034"/>
          </a:xfrm>
          <a:prstGeom prst="rect">
            <a:avLst/>
          </a:prstGeom>
          <a:noFill/>
        </p:spPr>
        <p:txBody>
          <a:bodyPr wrap="square" rtlCol="0">
            <a:spAutoFit/>
          </a:bodyPr>
          <a:lstStyle/>
          <a:p>
            <a:pPr>
              <a:spcAft>
                <a:spcPts val="600"/>
              </a:spcAft>
            </a:pPr>
            <a:r>
              <a:rPr lang="en-US" sz="2000" dirty="0" smtClean="0"/>
              <a:t>The heart  is </a:t>
            </a:r>
            <a:r>
              <a:rPr lang="en-US" sz="2000" i="1" dirty="0" smtClean="0"/>
              <a:t>non-sucking, intermittent outflow, continuous inflow pump</a:t>
            </a:r>
            <a:r>
              <a:rPr lang="en-US" sz="2000" dirty="0" smtClean="0"/>
              <a:t>.</a:t>
            </a:r>
          </a:p>
          <a:p>
            <a:pPr marL="914400" indent="-457200">
              <a:spcAft>
                <a:spcPts val="600"/>
              </a:spcAft>
              <a:buFont typeface="Wingdings" pitchFamily="2" charset="2"/>
              <a:buChar char="ð"/>
            </a:pPr>
            <a:r>
              <a:rPr lang="en-US" sz="2000" b="1" dirty="0" smtClean="0"/>
              <a:t>If no pressure at the inlet, no flow !</a:t>
            </a:r>
          </a:p>
          <a:p>
            <a:pPr>
              <a:spcAft>
                <a:spcPts val="600"/>
              </a:spcAft>
            </a:pPr>
            <a:r>
              <a:rPr lang="en-US" sz="2000" dirty="0" smtClean="0"/>
              <a:t>In addition, the more blood goes in, the harder the heart </a:t>
            </a:r>
            <a:br>
              <a:rPr lang="en-US" sz="2000" dirty="0" smtClean="0"/>
            </a:br>
            <a:r>
              <a:rPr lang="en-US" sz="2000" dirty="0" smtClean="0"/>
              <a:t>contracts </a:t>
            </a:r>
            <a:r>
              <a:rPr lang="en-US" sz="2000" dirty="0" smtClean="0"/>
              <a:t>(up to a certain point). This is the </a:t>
            </a:r>
            <a:r>
              <a:rPr lang="en-US" sz="2000" i="1" dirty="0" smtClean="0"/>
              <a:t>Frank-Starling</a:t>
            </a:r>
            <a:r>
              <a:rPr lang="en-US" sz="2000" dirty="0" smtClean="0"/>
              <a:t/>
            </a:r>
            <a:br>
              <a:rPr lang="en-US" sz="2000" dirty="0" smtClean="0"/>
            </a:br>
            <a:r>
              <a:rPr lang="en-US" sz="2000" dirty="0" smtClean="0"/>
              <a:t>law of the heart (related to myocyte physiology).</a:t>
            </a:r>
          </a:p>
          <a:p>
            <a:pPr>
              <a:spcAft>
                <a:spcPts val="600"/>
              </a:spcAft>
            </a:pPr>
            <a:endParaRPr lang="en-US" sz="2000" dirty="0" smtClean="0"/>
          </a:p>
          <a:p>
            <a:pPr>
              <a:spcAft>
                <a:spcPts val="600"/>
              </a:spcAft>
            </a:pPr>
            <a:r>
              <a:rPr lang="en-US" sz="2400" dirty="0" smtClean="0"/>
              <a:t>Cardiac cycle – two phases:</a:t>
            </a:r>
          </a:p>
          <a:p>
            <a:pPr marL="228600">
              <a:spcAft>
                <a:spcPts val="600"/>
              </a:spcAft>
            </a:pPr>
            <a:r>
              <a:rPr lang="en-US" sz="2000" i="1" dirty="0" smtClean="0"/>
              <a:t>Diastole: </a:t>
            </a:r>
            <a:r>
              <a:rPr lang="en-US" sz="2000" dirty="0" smtClean="0"/>
              <a:t>Relaxation phase (filling of ventricles)</a:t>
            </a:r>
          </a:p>
          <a:p>
            <a:pPr marL="457200">
              <a:spcAft>
                <a:spcPts val="600"/>
              </a:spcAft>
            </a:pPr>
            <a:r>
              <a:rPr lang="en-US" sz="2000" dirty="0" smtClean="0"/>
              <a:t>Volume at the end of filling is the </a:t>
            </a:r>
            <a:r>
              <a:rPr lang="en-US" sz="2000" i="1" dirty="0" smtClean="0"/>
              <a:t>preload</a:t>
            </a:r>
            <a:r>
              <a:rPr lang="en-US" sz="2000" dirty="0" smtClean="0"/>
              <a:t/>
            </a:r>
            <a:br>
              <a:rPr lang="en-US" sz="2000" dirty="0" smtClean="0"/>
            </a:br>
            <a:r>
              <a:rPr lang="en-US" sz="2000" dirty="0" smtClean="0"/>
              <a:t>(related to venous return and venous</a:t>
            </a:r>
            <a:br>
              <a:rPr lang="en-US" sz="2000" dirty="0" smtClean="0"/>
            </a:br>
            <a:r>
              <a:rPr lang="en-US" sz="2000" dirty="0" smtClean="0"/>
              <a:t>pressure).</a:t>
            </a:r>
          </a:p>
          <a:p>
            <a:pPr marL="228600">
              <a:spcAft>
                <a:spcPts val="600"/>
              </a:spcAft>
            </a:pPr>
            <a:r>
              <a:rPr lang="en-US" sz="2000" i="1" dirty="0" smtClean="0"/>
              <a:t>Systole</a:t>
            </a:r>
            <a:r>
              <a:rPr lang="en-US" sz="2000" dirty="0" smtClean="0"/>
              <a:t>: Contraction phase (ejection)</a:t>
            </a:r>
          </a:p>
          <a:p>
            <a:pPr marL="457200">
              <a:spcAft>
                <a:spcPts val="600"/>
              </a:spcAft>
            </a:pPr>
            <a:r>
              <a:rPr lang="en-US" sz="2000" dirty="0" smtClean="0"/>
              <a:t>Push against an </a:t>
            </a:r>
            <a:r>
              <a:rPr lang="en-US" sz="2000" i="1" dirty="0" err="1" smtClean="0"/>
              <a:t>afterload</a:t>
            </a:r>
            <a:r>
              <a:rPr lang="en-US" sz="2000" dirty="0" smtClean="0"/>
              <a:t>, related to aortic</a:t>
            </a:r>
            <a:br>
              <a:rPr lang="en-US" sz="2000" dirty="0" smtClean="0"/>
            </a:br>
            <a:r>
              <a:rPr lang="en-US" sz="2000" dirty="0" smtClean="0"/>
              <a:t>pressure.</a:t>
            </a:r>
          </a:p>
          <a:p>
            <a:pPr>
              <a:spcAft>
                <a:spcPts val="600"/>
              </a:spcAft>
            </a:pPr>
            <a:endParaRPr lang="en-US" sz="2000" dirty="0" smtClean="0"/>
          </a:p>
        </p:txBody>
      </p:sp>
      <p:pic>
        <p:nvPicPr>
          <p:cNvPr id="23554" name="Picture 2" descr="http://www.turbulence.org/Works/genresponse/heartbeat.gif"/>
          <p:cNvPicPr>
            <a:picLocks noChangeAspect="1" noChangeArrowheads="1"/>
          </p:cNvPicPr>
          <p:nvPr/>
        </p:nvPicPr>
        <p:blipFill>
          <a:blip r:embed="rId3" cstate="print"/>
          <a:srcRect/>
          <a:stretch>
            <a:fillRect/>
          </a:stretch>
        </p:blipFill>
        <p:spPr bwMode="auto">
          <a:xfrm>
            <a:off x="6553200" y="1524000"/>
            <a:ext cx="2508185" cy="1885950"/>
          </a:xfrm>
          <a:prstGeom prst="rect">
            <a:avLst/>
          </a:prstGeom>
          <a:noFill/>
        </p:spPr>
      </p:pic>
      <p:sp>
        <p:nvSpPr>
          <p:cNvPr id="10" name="Rectangle 9"/>
          <p:cNvSpPr/>
          <p:nvPr/>
        </p:nvSpPr>
        <p:spPr>
          <a:xfrm>
            <a:off x="4267200" y="6396335"/>
            <a:ext cx="4572000" cy="461665"/>
          </a:xfrm>
          <a:prstGeom prst="rect">
            <a:avLst/>
          </a:prstGeom>
        </p:spPr>
        <p:txBody>
          <a:bodyPr>
            <a:spAutoFit/>
          </a:bodyPr>
          <a:lstStyle/>
          <a:p>
            <a:pPr marL="509588" indent="-509588"/>
            <a:r>
              <a:rPr lang="en-US" sz="1200" dirty="0" smtClean="0"/>
              <a:t>Source:	</a:t>
            </a:r>
            <a:r>
              <a:rPr lang="en-US" sz="1200" dirty="0" smtClean="0">
                <a:hlinkClick r:id="rId4"/>
              </a:rPr>
              <a:t>http://www.turbulence.org/Works/genresponse/heartbeat.gif</a:t>
            </a:r>
            <a:r>
              <a:rPr lang="en-US" sz="1200" dirty="0" smtClean="0"/>
              <a:t/>
            </a:r>
            <a:br>
              <a:rPr lang="en-US" sz="1200" dirty="0" smtClean="0"/>
            </a:br>
            <a:r>
              <a:rPr lang="en-US" sz="1200" dirty="0" smtClean="0">
                <a:hlinkClick r:id="rId5"/>
              </a:rPr>
              <a:t>http://www.pharmacology2000.com/cardiac/cardiac1.htm</a:t>
            </a:r>
            <a:endParaRPr lang="en-US" sz="1200" dirty="0"/>
          </a:p>
        </p:txBody>
      </p:sp>
      <p:grpSp>
        <p:nvGrpSpPr>
          <p:cNvPr id="13" name="Group 12"/>
          <p:cNvGrpSpPr/>
          <p:nvPr/>
        </p:nvGrpSpPr>
        <p:grpSpPr>
          <a:xfrm>
            <a:off x="5638801" y="3200400"/>
            <a:ext cx="3428999" cy="3200400"/>
            <a:chOff x="5486401" y="3200400"/>
            <a:chExt cx="3428999" cy="3200400"/>
          </a:xfrm>
        </p:grpSpPr>
        <p:pic>
          <p:nvPicPr>
            <p:cNvPr id="23556" name="Picture 4" descr="http://www.pharmacology2000.com/cardiac/frank1.gif"/>
            <p:cNvPicPr>
              <a:picLocks noChangeAspect="1" noChangeArrowheads="1"/>
            </p:cNvPicPr>
            <p:nvPr/>
          </p:nvPicPr>
          <p:blipFill>
            <a:blip r:embed="rId6" cstate="print">
              <a:lum bright="-40000"/>
            </a:blip>
            <a:srcRect/>
            <a:stretch>
              <a:fillRect/>
            </a:stretch>
          </p:blipFill>
          <p:spPr bwMode="auto">
            <a:xfrm>
              <a:off x="5715000" y="3200400"/>
              <a:ext cx="3200400" cy="3004956"/>
            </a:xfrm>
            <a:prstGeom prst="rect">
              <a:avLst/>
            </a:prstGeom>
            <a:noFill/>
          </p:spPr>
        </p:pic>
        <p:sp>
          <p:nvSpPr>
            <p:cNvPr id="11" name="TextBox 10"/>
            <p:cNvSpPr txBox="1"/>
            <p:nvPr/>
          </p:nvSpPr>
          <p:spPr>
            <a:xfrm>
              <a:off x="7027567" y="6093023"/>
              <a:ext cx="924740" cy="307777"/>
            </a:xfrm>
            <a:prstGeom prst="rect">
              <a:avLst/>
            </a:prstGeom>
            <a:noFill/>
          </p:spPr>
          <p:txBody>
            <a:bodyPr wrap="none" rtlCol="0">
              <a:spAutoFit/>
            </a:bodyPr>
            <a:lstStyle/>
            <a:p>
              <a:r>
                <a:rPr lang="en-US" sz="1400" dirty="0" smtClean="0"/>
                <a:t>“preload”</a:t>
              </a:r>
              <a:endParaRPr lang="en-US" sz="1400" dirty="0"/>
            </a:p>
          </p:txBody>
        </p:sp>
        <p:sp>
          <p:nvSpPr>
            <p:cNvPr id="12" name="TextBox 11"/>
            <p:cNvSpPr txBox="1"/>
            <p:nvPr/>
          </p:nvSpPr>
          <p:spPr>
            <a:xfrm rot="16200000">
              <a:off x="5222515" y="4499481"/>
              <a:ext cx="835550" cy="307777"/>
            </a:xfrm>
            <a:prstGeom prst="rect">
              <a:avLst/>
            </a:prstGeom>
            <a:noFill/>
          </p:spPr>
          <p:txBody>
            <a:bodyPr wrap="none" rtlCol="0">
              <a:spAutoFit/>
            </a:bodyPr>
            <a:lstStyle/>
            <a:p>
              <a:r>
                <a:rPr lang="en-US" sz="1400" dirty="0" smtClean="0"/>
                <a:t>“output”</a:t>
              </a:r>
              <a:endParaRPr lang="en-US" sz="1400" dirty="0"/>
            </a:p>
          </p:txBody>
        </p:sp>
      </p:gr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Pump – Typical Values</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7</a:t>
            </a:fld>
            <a:endParaRPr lang="en-US"/>
          </a:p>
        </p:txBody>
      </p:sp>
      <p:pic>
        <p:nvPicPr>
          <p:cNvPr id="9" name="Picture 2" descr="fig_07_02"/>
          <p:cNvPicPr preferRelativeResize="0">
            <a:picLocks noChangeAspect="1" noChangeArrowheads="1"/>
          </p:cNvPicPr>
          <p:nvPr>
            <p:custDataLst>
              <p:tags r:id="rId1"/>
            </p:custDataLst>
          </p:nvPr>
        </p:nvPicPr>
        <p:blipFill>
          <a:blip r:embed="rId4" cstate="print"/>
          <a:srcRect/>
          <a:stretch>
            <a:fillRect/>
          </a:stretch>
        </p:blipFill>
        <p:spPr bwMode="auto">
          <a:xfrm>
            <a:off x="76200" y="1066800"/>
            <a:ext cx="6156092" cy="4385316"/>
          </a:xfrm>
          <a:prstGeom prst="rect">
            <a:avLst/>
          </a:prstGeom>
          <a:noFill/>
          <a:ln w="9525">
            <a:noFill/>
            <a:miter lim="800000"/>
            <a:headEnd/>
            <a:tailEnd/>
          </a:ln>
          <a:effectLst/>
        </p:spPr>
      </p:pic>
      <p:sp>
        <p:nvSpPr>
          <p:cNvPr id="11" name="Oval 10"/>
          <p:cNvSpPr/>
          <p:nvPr/>
        </p:nvSpPr>
        <p:spPr>
          <a:xfrm>
            <a:off x="1600200" y="956932"/>
            <a:ext cx="2590800" cy="685800"/>
          </a:xfrm>
          <a:prstGeom prst="ellipse">
            <a:avLst/>
          </a:prstGeom>
          <a:no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a:endCxn id="11" idx="6"/>
          </p:cNvCxnSpPr>
          <p:nvPr/>
        </p:nvCxnSpPr>
        <p:spPr>
          <a:xfrm rot="10800000">
            <a:off x="4191000" y="1299832"/>
            <a:ext cx="2362200" cy="22416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629400" y="1371600"/>
            <a:ext cx="2057400" cy="923330"/>
          </a:xfrm>
          <a:prstGeom prst="rect">
            <a:avLst/>
          </a:prstGeom>
          <a:noFill/>
        </p:spPr>
        <p:txBody>
          <a:bodyPr wrap="square" rtlCol="0">
            <a:spAutoFit/>
          </a:bodyPr>
          <a:lstStyle/>
          <a:p>
            <a:r>
              <a:rPr lang="en-US" dirty="0" smtClean="0"/>
              <a:t>Typical systemic arterial blood pressures</a:t>
            </a:r>
            <a:endParaRPr lang="en-US" dirty="0"/>
          </a:p>
        </p:txBody>
      </p:sp>
      <p:sp>
        <p:nvSpPr>
          <p:cNvPr id="16" name="TextBox 15"/>
          <p:cNvSpPr txBox="1"/>
          <p:nvPr/>
        </p:nvSpPr>
        <p:spPr>
          <a:xfrm>
            <a:off x="381000" y="5867400"/>
            <a:ext cx="3327321" cy="646331"/>
          </a:xfrm>
          <a:prstGeom prst="rect">
            <a:avLst/>
          </a:prstGeom>
          <a:noFill/>
        </p:spPr>
        <p:txBody>
          <a:bodyPr wrap="none" rtlCol="0">
            <a:spAutoFit/>
          </a:bodyPr>
          <a:lstStyle/>
          <a:p>
            <a:pPr marL="690563" indent="-690563"/>
            <a:r>
              <a:rPr lang="en-US" dirty="0" smtClean="0"/>
              <a:t>Note: 	1 mm Hg = 133 Pa</a:t>
            </a:r>
          </a:p>
          <a:p>
            <a:pPr marL="690563" indent="-690563"/>
            <a:r>
              <a:rPr lang="en-US" dirty="0" smtClean="0"/>
              <a:t>	100 mm Hg = 2 psi (lb/in</a:t>
            </a:r>
            <a:r>
              <a:rPr lang="en-US" baseline="30000" dirty="0" smtClean="0"/>
              <a:t>2</a:t>
            </a:r>
            <a:r>
              <a:rPr lang="en-US" dirty="0" smtClean="0"/>
              <a:t>)</a:t>
            </a:r>
            <a:endParaRPr lang="en-US" dirty="0"/>
          </a:p>
        </p:txBody>
      </p:sp>
      <p:graphicFrame>
        <p:nvGraphicFramePr>
          <p:cNvPr id="18" name="Table 17"/>
          <p:cNvGraphicFramePr>
            <a:graphicFrameLocks noGrp="1"/>
          </p:cNvGraphicFramePr>
          <p:nvPr/>
        </p:nvGraphicFramePr>
        <p:xfrm>
          <a:off x="4952999" y="4156716"/>
          <a:ext cx="3810001" cy="2590800"/>
        </p:xfrm>
        <a:graphic>
          <a:graphicData uri="http://schemas.openxmlformats.org/drawingml/2006/table">
            <a:tbl>
              <a:tblPr/>
              <a:tblGrid>
                <a:gridCol w="2789781"/>
                <a:gridCol w="1020220"/>
              </a:tblGrid>
              <a:tr h="545054">
                <a:tc>
                  <a:txBody>
                    <a:bodyPr/>
                    <a:lstStyle/>
                    <a:p>
                      <a:r>
                        <a:rPr lang="en-US" sz="1600" b="1" dirty="0"/>
                        <a:t>Parameter</a:t>
                      </a:r>
                    </a:p>
                  </a:txBody>
                  <a:tcPr anchor="b">
                    <a:lnL>
                      <a:noFill/>
                    </a:lnL>
                    <a:lnR>
                      <a:noFill/>
                    </a:lnR>
                    <a:lnT>
                      <a:noFill/>
                    </a:lnT>
                    <a:lnB>
                      <a:noFill/>
                    </a:lnB>
                    <a:solidFill>
                      <a:schemeClr val="bg1"/>
                    </a:solidFill>
                  </a:tcPr>
                </a:tc>
                <a:tc>
                  <a:txBody>
                    <a:bodyPr/>
                    <a:lstStyle/>
                    <a:p>
                      <a:r>
                        <a:rPr lang="en-US" sz="1600" b="1" dirty="0" smtClean="0"/>
                        <a:t>Average</a:t>
                      </a:r>
                    </a:p>
                    <a:p>
                      <a:r>
                        <a:rPr lang="en-US" sz="1600" b="1" dirty="0" smtClean="0"/>
                        <a:t>@ rest</a:t>
                      </a:r>
                      <a:endParaRPr lang="en-US" sz="1600" b="1" dirty="0"/>
                    </a:p>
                  </a:txBody>
                  <a:tcPr anchor="b">
                    <a:lnL>
                      <a:noFill/>
                    </a:lnL>
                    <a:lnR>
                      <a:noFill/>
                    </a:lnR>
                    <a:lnT>
                      <a:noFill/>
                    </a:lnT>
                    <a:lnB>
                      <a:noFill/>
                    </a:lnB>
                    <a:solidFill>
                      <a:schemeClr val="bg1"/>
                    </a:solidFill>
                  </a:tcPr>
                </a:tc>
              </a:tr>
              <a:tr h="315558">
                <a:tc>
                  <a:txBody>
                    <a:bodyPr/>
                    <a:lstStyle/>
                    <a:p>
                      <a:r>
                        <a:rPr lang="en-US" sz="1600" b="0" dirty="0" smtClean="0"/>
                        <a:t>End-diastolic </a:t>
                      </a:r>
                      <a:r>
                        <a:rPr lang="en-US" sz="1600" b="0" dirty="0"/>
                        <a:t>volume (EDV)</a:t>
                      </a:r>
                    </a:p>
                  </a:txBody>
                  <a:tcPr anchor="ctr">
                    <a:lnL>
                      <a:noFill/>
                    </a:lnL>
                    <a:lnR>
                      <a:noFill/>
                    </a:lnR>
                    <a:lnT>
                      <a:noFill/>
                    </a:lnT>
                    <a:lnB>
                      <a:noFill/>
                    </a:lnB>
                    <a:solidFill>
                      <a:schemeClr val="bg1"/>
                    </a:solidFill>
                  </a:tcPr>
                </a:tc>
                <a:tc>
                  <a:txBody>
                    <a:bodyPr/>
                    <a:lstStyle/>
                    <a:p>
                      <a:r>
                        <a:rPr lang="en-US" sz="1600" b="0" dirty="0"/>
                        <a:t>120 ml</a:t>
                      </a:r>
                    </a:p>
                  </a:txBody>
                  <a:tcPr anchor="ctr">
                    <a:lnL>
                      <a:noFill/>
                    </a:lnL>
                    <a:lnR>
                      <a:noFill/>
                    </a:lnR>
                    <a:lnT>
                      <a:noFill/>
                    </a:lnT>
                    <a:lnB>
                      <a:noFill/>
                    </a:lnB>
                    <a:solidFill>
                      <a:schemeClr val="bg1"/>
                    </a:solidFill>
                  </a:tcPr>
                </a:tc>
              </a:tr>
              <a:tr h="315558">
                <a:tc>
                  <a:txBody>
                    <a:bodyPr/>
                    <a:lstStyle/>
                    <a:p>
                      <a:r>
                        <a:rPr lang="en-US" sz="1600" b="0" dirty="0" smtClean="0"/>
                        <a:t>End-systolic </a:t>
                      </a:r>
                      <a:r>
                        <a:rPr lang="en-US" sz="1600" b="0" dirty="0"/>
                        <a:t>volume (ESV)</a:t>
                      </a:r>
                    </a:p>
                  </a:txBody>
                  <a:tcPr anchor="ctr">
                    <a:lnL>
                      <a:noFill/>
                    </a:lnL>
                    <a:lnR>
                      <a:noFill/>
                    </a:lnR>
                    <a:lnT>
                      <a:noFill/>
                    </a:lnT>
                    <a:lnB>
                      <a:noFill/>
                    </a:lnB>
                    <a:solidFill>
                      <a:schemeClr val="bg1"/>
                    </a:solidFill>
                  </a:tcPr>
                </a:tc>
                <a:tc>
                  <a:txBody>
                    <a:bodyPr/>
                    <a:lstStyle/>
                    <a:p>
                      <a:r>
                        <a:rPr lang="en-US" sz="1600" b="0" dirty="0"/>
                        <a:t>50 ml</a:t>
                      </a:r>
                    </a:p>
                  </a:txBody>
                  <a:tcPr anchor="ctr">
                    <a:lnL>
                      <a:noFill/>
                    </a:lnL>
                    <a:lnR>
                      <a:noFill/>
                    </a:lnR>
                    <a:lnT>
                      <a:noFill/>
                    </a:lnT>
                    <a:lnB>
                      <a:noFill/>
                    </a:lnB>
                    <a:solidFill>
                      <a:schemeClr val="bg1"/>
                    </a:solidFill>
                  </a:tcPr>
                </a:tc>
              </a:tr>
              <a:tr h="315558">
                <a:tc>
                  <a:txBody>
                    <a:bodyPr/>
                    <a:lstStyle/>
                    <a:p>
                      <a:r>
                        <a:rPr lang="en-US" sz="1600" b="0" dirty="0" smtClean="0"/>
                        <a:t>Stroke </a:t>
                      </a:r>
                      <a:r>
                        <a:rPr lang="en-US" sz="1600" b="0" dirty="0"/>
                        <a:t>volume (SV)</a:t>
                      </a:r>
                    </a:p>
                  </a:txBody>
                  <a:tcPr anchor="ctr">
                    <a:lnL>
                      <a:noFill/>
                    </a:lnL>
                    <a:lnR>
                      <a:noFill/>
                    </a:lnR>
                    <a:lnT>
                      <a:noFill/>
                    </a:lnT>
                    <a:lnB>
                      <a:noFill/>
                    </a:lnB>
                    <a:solidFill>
                      <a:schemeClr val="bg1"/>
                    </a:solidFill>
                  </a:tcPr>
                </a:tc>
                <a:tc>
                  <a:txBody>
                    <a:bodyPr/>
                    <a:lstStyle/>
                    <a:p>
                      <a:r>
                        <a:rPr lang="en-US" sz="1600" b="0" dirty="0"/>
                        <a:t>70 ml</a:t>
                      </a:r>
                    </a:p>
                  </a:txBody>
                  <a:tcPr anchor="ctr">
                    <a:lnL>
                      <a:noFill/>
                    </a:lnL>
                    <a:lnR>
                      <a:noFill/>
                    </a:lnR>
                    <a:lnT>
                      <a:noFill/>
                    </a:lnT>
                    <a:lnB>
                      <a:noFill/>
                    </a:lnB>
                    <a:solidFill>
                      <a:schemeClr val="bg1"/>
                    </a:solidFill>
                  </a:tcPr>
                </a:tc>
              </a:tr>
              <a:tr h="315558">
                <a:tc>
                  <a:txBody>
                    <a:bodyPr/>
                    <a:lstStyle/>
                    <a:p>
                      <a:r>
                        <a:rPr lang="en-US" sz="1600" b="0" dirty="0" smtClean="0"/>
                        <a:t>Ejection fraction </a:t>
                      </a:r>
                      <a:r>
                        <a:rPr lang="en-US" sz="1600" b="0" dirty="0"/>
                        <a:t>(</a:t>
                      </a:r>
                      <a:r>
                        <a:rPr lang="en-US" sz="1600" b="0" dirty="0" err="1"/>
                        <a:t>E</a:t>
                      </a:r>
                      <a:r>
                        <a:rPr lang="en-US" sz="1600" b="0" baseline="-25000" dirty="0" err="1"/>
                        <a:t>f</a:t>
                      </a:r>
                      <a:r>
                        <a:rPr lang="en-US" sz="1600" b="0" dirty="0"/>
                        <a:t>)</a:t>
                      </a:r>
                    </a:p>
                  </a:txBody>
                  <a:tcPr anchor="ctr">
                    <a:lnL>
                      <a:noFill/>
                    </a:lnL>
                    <a:lnR>
                      <a:noFill/>
                    </a:lnR>
                    <a:lnT>
                      <a:noFill/>
                    </a:lnT>
                    <a:lnB>
                      <a:noFill/>
                    </a:lnB>
                    <a:solidFill>
                      <a:schemeClr val="bg1"/>
                    </a:solidFill>
                  </a:tcPr>
                </a:tc>
                <a:tc>
                  <a:txBody>
                    <a:bodyPr/>
                    <a:lstStyle/>
                    <a:p>
                      <a:r>
                        <a:rPr lang="en-US" sz="1600" b="0" dirty="0"/>
                        <a:t>58%</a:t>
                      </a:r>
                    </a:p>
                  </a:txBody>
                  <a:tcPr anchor="ctr">
                    <a:lnL>
                      <a:noFill/>
                    </a:lnL>
                    <a:lnR>
                      <a:noFill/>
                    </a:lnR>
                    <a:lnT>
                      <a:noFill/>
                    </a:lnT>
                    <a:lnB>
                      <a:noFill/>
                    </a:lnB>
                    <a:solidFill>
                      <a:schemeClr val="bg1"/>
                    </a:solidFill>
                  </a:tcPr>
                </a:tc>
              </a:tr>
              <a:tr h="315558">
                <a:tc>
                  <a:txBody>
                    <a:bodyPr/>
                    <a:lstStyle/>
                    <a:p>
                      <a:r>
                        <a:rPr lang="en-US" sz="1600" b="0" dirty="0" smtClean="0"/>
                        <a:t>Heart </a:t>
                      </a:r>
                      <a:r>
                        <a:rPr lang="en-US" sz="1600" b="0" dirty="0"/>
                        <a:t>rate (HR)</a:t>
                      </a:r>
                    </a:p>
                  </a:txBody>
                  <a:tcPr anchor="ctr">
                    <a:lnL>
                      <a:noFill/>
                    </a:lnL>
                    <a:lnR>
                      <a:noFill/>
                    </a:lnR>
                    <a:lnT>
                      <a:noFill/>
                    </a:lnT>
                    <a:lnB>
                      <a:noFill/>
                    </a:lnB>
                    <a:solidFill>
                      <a:schemeClr val="bg1"/>
                    </a:solidFill>
                  </a:tcPr>
                </a:tc>
                <a:tc>
                  <a:txBody>
                    <a:bodyPr/>
                    <a:lstStyle/>
                    <a:p>
                      <a:r>
                        <a:rPr lang="en-US" sz="1600" b="0" dirty="0" smtClean="0"/>
                        <a:t>72 </a:t>
                      </a:r>
                      <a:r>
                        <a:rPr lang="en-US" sz="1600" b="0" dirty="0" err="1"/>
                        <a:t>bpm</a:t>
                      </a:r>
                      <a:endParaRPr lang="en-US" sz="1600" b="0" dirty="0"/>
                    </a:p>
                  </a:txBody>
                  <a:tcPr anchor="ctr">
                    <a:lnL>
                      <a:noFill/>
                    </a:lnL>
                    <a:lnR>
                      <a:noFill/>
                    </a:lnR>
                    <a:lnT>
                      <a:noFill/>
                    </a:lnT>
                    <a:lnB>
                      <a:noFill/>
                    </a:lnB>
                    <a:solidFill>
                      <a:schemeClr val="bg1"/>
                    </a:solidFill>
                  </a:tcPr>
                </a:tc>
              </a:tr>
              <a:tr h="315558">
                <a:tc>
                  <a:txBody>
                    <a:bodyPr/>
                    <a:lstStyle/>
                    <a:p>
                      <a:r>
                        <a:rPr lang="en-US" sz="1600" b="0" dirty="0" smtClean="0"/>
                        <a:t>Cardiac </a:t>
                      </a:r>
                      <a:r>
                        <a:rPr lang="en-US" sz="1600" b="0" dirty="0"/>
                        <a:t>output (CO)</a:t>
                      </a:r>
                    </a:p>
                  </a:txBody>
                  <a:tcPr anchor="ctr">
                    <a:lnL>
                      <a:noFill/>
                    </a:lnL>
                    <a:lnR>
                      <a:noFill/>
                    </a:lnR>
                    <a:lnT>
                      <a:noFill/>
                    </a:lnT>
                    <a:lnB>
                      <a:noFill/>
                    </a:lnB>
                    <a:solidFill>
                      <a:schemeClr val="bg1"/>
                    </a:solidFill>
                  </a:tcPr>
                </a:tc>
                <a:tc>
                  <a:txBody>
                    <a:bodyPr/>
                    <a:lstStyle/>
                    <a:p>
                      <a:r>
                        <a:rPr lang="en-US" sz="1600" b="0" dirty="0" smtClean="0"/>
                        <a:t>5.04</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r>
            </a:tbl>
          </a:graphicData>
        </a:graphic>
      </p:graphicFrame>
      <p:graphicFrame>
        <p:nvGraphicFramePr>
          <p:cNvPr id="21" name="Table 20"/>
          <p:cNvGraphicFramePr>
            <a:graphicFrameLocks noGrp="1"/>
          </p:cNvGraphicFramePr>
          <p:nvPr/>
        </p:nvGraphicFramePr>
        <p:xfrm>
          <a:off x="9296400" y="469252"/>
          <a:ext cx="4724401" cy="2590800"/>
        </p:xfrm>
        <a:graphic>
          <a:graphicData uri="http://schemas.openxmlformats.org/drawingml/2006/table">
            <a:tbl>
              <a:tblPr/>
              <a:tblGrid>
                <a:gridCol w="2564675"/>
                <a:gridCol w="937898"/>
                <a:gridCol w="1221828"/>
              </a:tblGrid>
              <a:tr h="304800">
                <a:tc>
                  <a:txBody>
                    <a:bodyPr/>
                    <a:lstStyle/>
                    <a:p>
                      <a:r>
                        <a:rPr lang="en-US" sz="1600" b="1" dirty="0"/>
                        <a:t>Parameter</a:t>
                      </a:r>
                    </a:p>
                  </a:txBody>
                  <a:tcPr anchor="b">
                    <a:lnL>
                      <a:noFill/>
                    </a:lnL>
                    <a:lnR>
                      <a:noFill/>
                    </a:lnR>
                    <a:lnT>
                      <a:noFill/>
                    </a:lnT>
                    <a:lnB>
                      <a:noFill/>
                    </a:lnB>
                    <a:solidFill>
                      <a:schemeClr val="bg1"/>
                    </a:solidFill>
                  </a:tcPr>
                </a:tc>
                <a:tc>
                  <a:txBody>
                    <a:bodyPr/>
                    <a:lstStyle/>
                    <a:p>
                      <a:r>
                        <a:rPr lang="en-US" sz="1600" b="1" dirty="0" smtClean="0"/>
                        <a:t>Average</a:t>
                      </a:r>
                    </a:p>
                    <a:p>
                      <a:r>
                        <a:rPr lang="en-US" sz="1600" b="1" dirty="0" smtClean="0"/>
                        <a:t>@ 85%</a:t>
                      </a:r>
                      <a:endParaRPr lang="en-US" sz="1600" b="1" dirty="0"/>
                    </a:p>
                  </a:txBody>
                  <a:tcPr anchor="b">
                    <a:lnL>
                      <a:noFill/>
                    </a:lnL>
                    <a:lnR>
                      <a:noFill/>
                    </a:lnR>
                    <a:lnT>
                      <a:noFill/>
                    </a:lnT>
                    <a:lnB>
                      <a:noFill/>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Lance</a:t>
                      </a:r>
                      <a:r>
                        <a:rPr lang="en-US" sz="1600" b="1" baseline="0" dirty="0" smtClean="0">
                          <a:solidFill>
                            <a:srgbClr val="FF0000"/>
                          </a:solidFill>
                        </a:rPr>
                        <a:t> Armstrong</a:t>
                      </a:r>
                      <a:endParaRPr lang="en-US" sz="1600" b="1" dirty="0"/>
                    </a:p>
                  </a:txBody>
                  <a:tcPr anchor="b">
                    <a:lnL>
                      <a:noFill/>
                    </a:lnL>
                    <a:lnR>
                      <a:noFill/>
                    </a:lnR>
                    <a:lnT>
                      <a:noFill/>
                    </a:lnT>
                    <a:lnB>
                      <a:noFill/>
                    </a:lnB>
                    <a:solidFill>
                      <a:schemeClr val="bg1"/>
                    </a:solidFill>
                  </a:tcPr>
                </a:tc>
              </a:tr>
              <a:tr h="304800">
                <a:tc>
                  <a:txBody>
                    <a:bodyPr/>
                    <a:lstStyle/>
                    <a:p>
                      <a:r>
                        <a:rPr lang="en-US" sz="1600" b="0" dirty="0" smtClean="0"/>
                        <a:t>End-diastolic </a:t>
                      </a:r>
                      <a:r>
                        <a:rPr lang="en-US" sz="1600" b="0" dirty="0"/>
                        <a:t>volume (EDV)</a:t>
                      </a:r>
                    </a:p>
                  </a:txBody>
                  <a:tcPr anchor="ctr">
                    <a:lnL>
                      <a:noFill/>
                    </a:lnL>
                    <a:lnR>
                      <a:noFill/>
                    </a:lnR>
                    <a:lnT>
                      <a:noFill/>
                    </a:lnT>
                    <a:lnB>
                      <a:noFill/>
                    </a:lnB>
                    <a:solidFill>
                      <a:schemeClr val="bg1"/>
                    </a:solidFill>
                  </a:tcPr>
                </a:tc>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End-systolic </a:t>
                      </a:r>
                      <a:r>
                        <a:rPr lang="en-US" sz="1600" b="0" dirty="0"/>
                        <a:t>volume (ESV)</a:t>
                      </a:r>
                    </a:p>
                  </a:txBody>
                  <a:tcPr anchor="ctr">
                    <a:lnL>
                      <a:noFill/>
                    </a:lnL>
                    <a:lnR>
                      <a:noFill/>
                    </a:lnR>
                    <a:lnT>
                      <a:noFill/>
                    </a:lnT>
                    <a:lnB>
                      <a:noFill/>
                    </a:lnB>
                    <a:solidFill>
                      <a:schemeClr val="bg1"/>
                    </a:solidFill>
                  </a:tcPr>
                </a:tc>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Stroke </a:t>
                      </a:r>
                      <a:r>
                        <a:rPr lang="en-US" sz="1600" b="0" dirty="0"/>
                        <a:t>volume (SV)</a:t>
                      </a:r>
                    </a:p>
                  </a:txBody>
                  <a:tcPr anchor="ctr">
                    <a:lnL>
                      <a:noFill/>
                    </a:lnL>
                    <a:lnR>
                      <a:noFill/>
                    </a:lnR>
                    <a:lnT>
                      <a:noFill/>
                    </a:lnT>
                    <a:lnB>
                      <a:noFill/>
                    </a:lnB>
                    <a:solidFill>
                      <a:schemeClr val="bg1"/>
                    </a:solidFill>
                  </a:tcPr>
                </a:tc>
                <a:tc>
                  <a:txBody>
                    <a:bodyPr/>
                    <a:lstStyle/>
                    <a:p>
                      <a:r>
                        <a:rPr lang="en-US" sz="1600" b="0" dirty="0"/>
                        <a:t>70 ml</a:t>
                      </a:r>
                    </a:p>
                  </a:txBody>
                  <a:tcPr anchor="ctr">
                    <a:lnL>
                      <a:noFill/>
                    </a:lnL>
                    <a:lnR>
                      <a:noFill/>
                    </a:lnR>
                    <a:lnT>
                      <a:noFill/>
                    </a:lnT>
                    <a:lnB>
                      <a:noFill/>
                    </a:lnB>
                    <a:solidFill>
                      <a:schemeClr val="bg1"/>
                    </a:solidFill>
                  </a:tcPr>
                </a:tc>
                <a:tc>
                  <a:txBody>
                    <a:bodyPr/>
                    <a:lstStyle/>
                    <a:p>
                      <a:r>
                        <a:rPr lang="en-US" sz="1600" b="0" dirty="0" smtClean="0">
                          <a:solidFill>
                            <a:srgbClr val="FF0000"/>
                          </a:solidFill>
                        </a:rPr>
                        <a:t>200 ml</a:t>
                      </a:r>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Ejection fraction </a:t>
                      </a:r>
                      <a:r>
                        <a:rPr lang="en-US" sz="1600" b="0" dirty="0"/>
                        <a:t>(</a:t>
                      </a:r>
                      <a:r>
                        <a:rPr lang="en-US" sz="1600" b="0" dirty="0" err="1"/>
                        <a:t>E</a:t>
                      </a:r>
                      <a:r>
                        <a:rPr lang="en-US" sz="1600" b="0" baseline="-25000" dirty="0" err="1"/>
                        <a:t>f</a:t>
                      </a:r>
                      <a:r>
                        <a:rPr lang="en-US" sz="1600" b="0" dirty="0"/>
                        <a:t>)</a:t>
                      </a:r>
                    </a:p>
                  </a:txBody>
                  <a:tcPr anchor="ctr">
                    <a:lnL>
                      <a:noFill/>
                    </a:lnL>
                    <a:lnR>
                      <a:noFill/>
                    </a:lnR>
                    <a:lnT>
                      <a:noFill/>
                    </a:lnT>
                    <a:lnB>
                      <a:noFill/>
                    </a:lnB>
                    <a:solidFill>
                      <a:schemeClr val="bg1"/>
                    </a:solidFill>
                  </a:tcPr>
                </a:tc>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Heart </a:t>
                      </a:r>
                      <a:r>
                        <a:rPr lang="en-US" sz="1600" b="0" dirty="0"/>
                        <a:t>rate (HR)</a:t>
                      </a:r>
                    </a:p>
                  </a:txBody>
                  <a:tcPr anchor="ctr">
                    <a:lnL>
                      <a:noFill/>
                    </a:lnL>
                    <a:lnR>
                      <a:noFill/>
                    </a:lnR>
                    <a:lnT>
                      <a:noFill/>
                    </a:lnT>
                    <a:lnB>
                      <a:noFill/>
                    </a:lnB>
                    <a:solidFill>
                      <a:schemeClr val="bg1"/>
                    </a:solidFill>
                  </a:tcPr>
                </a:tc>
                <a:tc>
                  <a:txBody>
                    <a:bodyPr/>
                    <a:lstStyle/>
                    <a:p>
                      <a:r>
                        <a:rPr lang="en-US" sz="1600" b="0" dirty="0" smtClean="0"/>
                        <a:t>156 </a:t>
                      </a:r>
                      <a:r>
                        <a:rPr lang="en-US" sz="1600" b="0" dirty="0" err="1" smtClean="0"/>
                        <a:t>bpm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156 </a:t>
                      </a:r>
                      <a:r>
                        <a:rPr lang="en-US" sz="1600" b="0" dirty="0" err="1" smtClean="0">
                          <a:solidFill>
                            <a:srgbClr val="FF0000"/>
                          </a:solidFill>
                        </a:rPr>
                        <a:t>bpm</a:t>
                      </a:r>
                      <a:endParaRPr lang="en-US" sz="1600" b="0" dirty="0" smtClean="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Cardiac </a:t>
                      </a:r>
                      <a:r>
                        <a:rPr lang="en-US" sz="1600" b="0" dirty="0"/>
                        <a:t>output (CO)</a:t>
                      </a:r>
                    </a:p>
                  </a:txBody>
                  <a:tcPr anchor="ctr">
                    <a:lnL>
                      <a:noFill/>
                    </a:lnL>
                    <a:lnR>
                      <a:noFill/>
                    </a:lnR>
                    <a:lnT>
                      <a:noFill/>
                    </a:lnT>
                    <a:lnB>
                      <a:noFill/>
                    </a:lnB>
                    <a:solidFill>
                      <a:schemeClr val="bg1"/>
                    </a:solidFill>
                  </a:tcPr>
                </a:tc>
                <a:tc>
                  <a:txBody>
                    <a:bodyPr/>
                    <a:lstStyle/>
                    <a:p>
                      <a:r>
                        <a:rPr lang="en-US" sz="1600" b="0" dirty="0" smtClean="0"/>
                        <a:t>11</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c>
                  <a:txBody>
                    <a:bodyPr/>
                    <a:lstStyle/>
                    <a:p>
                      <a:r>
                        <a:rPr lang="en-US" sz="1600" b="1" dirty="0" smtClean="0">
                          <a:solidFill>
                            <a:srgbClr val="FF0000"/>
                          </a:solidFill>
                        </a:rPr>
                        <a:t>31 l/min</a:t>
                      </a:r>
                      <a:endParaRPr lang="en-US" sz="1600" b="1" dirty="0">
                        <a:solidFill>
                          <a:srgbClr val="FF0000"/>
                        </a:solidFill>
                      </a:endParaRPr>
                    </a:p>
                  </a:txBody>
                  <a:tcPr anchor="ctr">
                    <a:lnL>
                      <a:noFill/>
                    </a:lnL>
                    <a:lnR>
                      <a:noFill/>
                    </a:lnR>
                    <a:lnT>
                      <a:noFill/>
                    </a:lnT>
                    <a:lnB>
                      <a:noFill/>
                    </a:lnB>
                    <a:solidFill>
                      <a:schemeClr val="bg1"/>
                    </a:solidFill>
                  </a:tcPr>
                </a:tc>
              </a:tr>
            </a:tbl>
          </a:graphicData>
        </a:graphic>
      </p:graphicFrame>
      <p:graphicFrame>
        <p:nvGraphicFramePr>
          <p:cNvPr id="22" name="Table 21"/>
          <p:cNvGraphicFramePr>
            <a:graphicFrameLocks noGrp="1"/>
          </p:cNvGraphicFramePr>
          <p:nvPr/>
        </p:nvGraphicFramePr>
        <p:xfrm>
          <a:off x="9296400" y="3657600"/>
          <a:ext cx="4724401" cy="2590800"/>
        </p:xfrm>
        <a:graphic>
          <a:graphicData uri="http://schemas.openxmlformats.org/drawingml/2006/table">
            <a:tbl>
              <a:tblPr/>
              <a:tblGrid>
                <a:gridCol w="2564675"/>
                <a:gridCol w="937898"/>
                <a:gridCol w="1221828"/>
              </a:tblGrid>
              <a:tr h="304800">
                <a:tc>
                  <a:txBody>
                    <a:bodyPr/>
                    <a:lstStyle/>
                    <a:p>
                      <a:r>
                        <a:rPr lang="en-US" sz="1600" b="1" dirty="0"/>
                        <a:t>Parameter</a:t>
                      </a:r>
                    </a:p>
                  </a:txBody>
                  <a:tcPr anchor="b">
                    <a:lnL>
                      <a:noFill/>
                    </a:lnL>
                    <a:lnR>
                      <a:noFill/>
                    </a:lnR>
                    <a:lnT>
                      <a:noFill/>
                    </a:lnT>
                    <a:lnB>
                      <a:noFill/>
                    </a:lnB>
                    <a:solidFill>
                      <a:schemeClr val="bg1"/>
                    </a:solidFill>
                  </a:tcPr>
                </a:tc>
                <a:tc>
                  <a:txBody>
                    <a:bodyPr/>
                    <a:lstStyle/>
                    <a:p>
                      <a:r>
                        <a:rPr lang="en-US" sz="1600" b="1" dirty="0" smtClean="0"/>
                        <a:t>Average</a:t>
                      </a:r>
                    </a:p>
                    <a:p>
                      <a:r>
                        <a:rPr lang="en-US" sz="1600" b="1" dirty="0" smtClean="0"/>
                        <a:t>@ 100%</a:t>
                      </a:r>
                      <a:endParaRPr lang="en-US" sz="1600" b="1" dirty="0"/>
                    </a:p>
                  </a:txBody>
                  <a:tcPr anchor="b">
                    <a:lnL>
                      <a:noFill/>
                    </a:lnL>
                    <a:lnR>
                      <a:noFill/>
                    </a:lnR>
                    <a:lnT>
                      <a:noFill/>
                    </a:lnT>
                    <a:lnB>
                      <a:noFill/>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Lance</a:t>
                      </a:r>
                      <a:r>
                        <a:rPr lang="en-US" sz="1600" b="1" baseline="0" dirty="0" smtClean="0">
                          <a:solidFill>
                            <a:srgbClr val="FF0000"/>
                          </a:solidFill>
                        </a:rPr>
                        <a:t> Armstrong</a:t>
                      </a:r>
                      <a:endParaRPr lang="en-US" sz="1600" b="1" dirty="0"/>
                    </a:p>
                  </a:txBody>
                  <a:tcPr anchor="b">
                    <a:lnL>
                      <a:noFill/>
                    </a:lnL>
                    <a:lnR>
                      <a:noFill/>
                    </a:lnR>
                    <a:lnT>
                      <a:noFill/>
                    </a:lnT>
                    <a:lnB>
                      <a:noFill/>
                    </a:lnB>
                    <a:solidFill>
                      <a:schemeClr val="bg1"/>
                    </a:solidFill>
                  </a:tcPr>
                </a:tc>
              </a:tr>
              <a:tr h="304800">
                <a:tc>
                  <a:txBody>
                    <a:bodyPr/>
                    <a:lstStyle/>
                    <a:p>
                      <a:r>
                        <a:rPr lang="en-US" sz="1600" b="0" dirty="0" smtClean="0"/>
                        <a:t>End-diastolic </a:t>
                      </a:r>
                      <a:r>
                        <a:rPr lang="en-US" sz="1600" b="0" dirty="0"/>
                        <a:t>volume (EDV)</a:t>
                      </a:r>
                    </a:p>
                  </a:txBody>
                  <a:tcPr anchor="ctr">
                    <a:lnL>
                      <a:noFill/>
                    </a:lnL>
                    <a:lnR>
                      <a:noFill/>
                    </a:lnR>
                    <a:lnT>
                      <a:noFill/>
                    </a:lnT>
                    <a:lnB>
                      <a:noFill/>
                    </a:lnB>
                    <a:solidFill>
                      <a:schemeClr val="bg1"/>
                    </a:solidFill>
                  </a:tcPr>
                </a:tc>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End-systolic </a:t>
                      </a:r>
                      <a:r>
                        <a:rPr lang="en-US" sz="1600" b="0" dirty="0"/>
                        <a:t>volume (ESV)</a:t>
                      </a:r>
                    </a:p>
                  </a:txBody>
                  <a:tcPr anchor="ctr">
                    <a:lnL>
                      <a:noFill/>
                    </a:lnL>
                    <a:lnR>
                      <a:noFill/>
                    </a:lnR>
                    <a:lnT>
                      <a:noFill/>
                    </a:lnT>
                    <a:lnB>
                      <a:noFill/>
                    </a:lnB>
                    <a:solidFill>
                      <a:schemeClr val="bg1"/>
                    </a:solidFill>
                  </a:tcPr>
                </a:tc>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Stroke </a:t>
                      </a:r>
                      <a:r>
                        <a:rPr lang="en-US" sz="1600" b="0" dirty="0"/>
                        <a:t>volume (SV)</a:t>
                      </a:r>
                    </a:p>
                  </a:txBody>
                  <a:tcPr anchor="ctr">
                    <a:lnL>
                      <a:noFill/>
                    </a:lnL>
                    <a:lnR>
                      <a:noFill/>
                    </a:lnR>
                    <a:lnT>
                      <a:noFill/>
                    </a:lnT>
                    <a:lnB>
                      <a:noFill/>
                    </a:lnB>
                    <a:solidFill>
                      <a:schemeClr val="bg1"/>
                    </a:solidFill>
                  </a:tcPr>
                </a:tc>
                <a:tc>
                  <a:txBody>
                    <a:bodyPr/>
                    <a:lstStyle/>
                    <a:p>
                      <a:r>
                        <a:rPr lang="en-US" sz="1600" b="0" dirty="0"/>
                        <a:t>70 ml</a:t>
                      </a:r>
                    </a:p>
                  </a:txBody>
                  <a:tcPr anchor="ctr">
                    <a:lnL>
                      <a:noFill/>
                    </a:lnL>
                    <a:lnR>
                      <a:noFill/>
                    </a:lnR>
                    <a:lnT>
                      <a:noFill/>
                    </a:lnT>
                    <a:lnB>
                      <a:noFill/>
                    </a:lnB>
                    <a:solidFill>
                      <a:schemeClr val="bg1"/>
                    </a:solidFill>
                  </a:tcPr>
                </a:tc>
                <a:tc>
                  <a:txBody>
                    <a:bodyPr/>
                    <a:lstStyle/>
                    <a:p>
                      <a:r>
                        <a:rPr lang="en-US" sz="1600" b="0" dirty="0" smtClean="0">
                          <a:solidFill>
                            <a:srgbClr val="FF0000"/>
                          </a:solidFill>
                        </a:rPr>
                        <a:t>200 ml</a:t>
                      </a:r>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Ejection fraction </a:t>
                      </a:r>
                      <a:r>
                        <a:rPr lang="en-US" sz="1600" b="0" dirty="0"/>
                        <a:t>(</a:t>
                      </a:r>
                      <a:r>
                        <a:rPr lang="en-US" sz="1600" b="0" dirty="0" err="1"/>
                        <a:t>E</a:t>
                      </a:r>
                      <a:r>
                        <a:rPr lang="en-US" sz="1600" b="0" baseline="-25000" dirty="0" err="1"/>
                        <a:t>f</a:t>
                      </a:r>
                      <a:r>
                        <a:rPr lang="en-US" sz="1600" b="0" dirty="0"/>
                        <a:t>)</a:t>
                      </a:r>
                    </a:p>
                  </a:txBody>
                  <a:tcPr anchor="ctr">
                    <a:lnL>
                      <a:noFill/>
                    </a:lnL>
                    <a:lnR>
                      <a:noFill/>
                    </a:lnR>
                    <a:lnT>
                      <a:noFill/>
                    </a:lnT>
                    <a:lnB>
                      <a:noFill/>
                    </a:lnB>
                    <a:solidFill>
                      <a:schemeClr val="bg1"/>
                    </a:solidFill>
                  </a:tcPr>
                </a:tc>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Heart </a:t>
                      </a:r>
                      <a:r>
                        <a:rPr lang="en-US" sz="1600" b="0" dirty="0"/>
                        <a:t>rate (HR)</a:t>
                      </a:r>
                    </a:p>
                  </a:txBody>
                  <a:tcPr anchor="ctr">
                    <a:lnL>
                      <a:noFill/>
                    </a:lnL>
                    <a:lnR>
                      <a:noFill/>
                    </a:lnR>
                    <a:lnT>
                      <a:noFill/>
                    </a:lnT>
                    <a:lnB>
                      <a:noFill/>
                    </a:lnB>
                    <a:solidFill>
                      <a:schemeClr val="bg1"/>
                    </a:solidFill>
                  </a:tcPr>
                </a:tc>
                <a:tc>
                  <a:txBody>
                    <a:bodyPr/>
                    <a:lstStyle/>
                    <a:p>
                      <a:r>
                        <a:rPr lang="en-US" sz="1600" b="0" dirty="0" smtClean="0"/>
                        <a:t>184 </a:t>
                      </a:r>
                      <a:r>
                        <a:rPr lang="en-US" sz="1600" b="0" dirty="0" err="1" smtClean="0"/>
                        <a:t>bpm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200 </a:t>
                      </a:r>
                      <a:r>
                        <a:rPr lang="en-US" sz="1600" b="0" dirty="0" err="1" smtClean="0">
                          <a:solidFill>
                            <a:srgbClr val="FF0000"/>
                          </a:solidFill>
                        </a:rPr>
                        <a:t>bpm</a:t>
                      </a:r>
                      <a:endParaRPr lang="en-US" sz="1600" b="0" dirty="0" smtClean="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Cardiac </a:t>
                      </a:r>
                      <a:r>
                        <a:rPr lang="en-US" sz="1600" b="0" dirty="0"/>
                        <a:t>output (CO)</a:t>
                      </a:r>
                    </a:p>
                  </a:txBody>
                  <a:tcPr anchor="ctr">
                    <a:lnL>
                      <a:noFill/>
                    </a:lnL>
                    <a:lnR>
                      <a:noFill/>
                    </a:lnR>
                    <a:lnT>
                      <a:noFill/>
                    </a:lnT>
                    <a:lnB>
                      <a:noFill/>
                    </a:lnB>
                    <a:solidFill>
                      <a:schemeClr val="bg1"/>
                    </a:solidFill>
                  </a:tcPr>
                </a:tc>
                <a:tc>
                  <a:txBody>
                    <a:bodyPr/>
                    <a:lstStyle/>
                    <a:p>
                      <a:r>
                        <a:rPr lang="en-US" sz="1600" b="0" dirty="0" smtClean="0"/>
                        <a:t>12.8</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c>
                  <a:txBody>
                    <a:bodyPr/>
                    <a:lstStyle/>
                    <a:p>
                      <a:r>
                        <a:rPr lang="en-US" sz="1600" b="1" dirty="0" smtClean="0">
                          <a:solidFill>
                            <a:srgbClr val="FF0000"/>
                          </a:solidFill>
                        </a:rPr>
                        <a:t>40 l/min</a:t>
                      </a:r>
                      <a:endParaRPr lang="en-US" sz="1600" b="1" dirty="0">
                        <a:solidFill>
                          <a:srgbClr val="FF0000"/>
                        </a:solidFill>
                      </a:endParaRPr>
                    </a:p>
                  </a:txBody>
                  <a:tcPr anchor="ctr">
                    <a:lnL>
                      <a:noFill/>
                    </a:lnL>
                    <a:lnR>
                      <a:noFill/>
                    </a:lnR>
                    <a:lnT>
                      <a:noFill/>
                    </a:lnT>
                    <a:lnB>
                      <a:noFill/>
                    </a:lnB>
                    <a:solidFill>
                      <a:schemeClr val="bg1"/>
                    </a:solidFill>
                  </a:tcPr>
                </a:tc>
              </a:tr>
            </a:tbl>
          </a:graphicData>
        </a:graphic>
      </p:graphicFrame>
      <p:graphicFrame>
        <p:nvGraphicFramePr>
          <p:cNvPr id="23" name="Table 22"/>
          <p:cNvGraphicFramePr>
            <a:graphicFrameLocks noGrp="1"/>
          </p:cNvGraphicFramePr>
          <p:nvPr/>
        </p:nvGraphicFramePr>
        <p:xfrm>
          <a:off x="-4876800" y="917377"/>
          <a:ext cx="4724401" cy="2590800"/>
        </p:xfrm>
        <a:graphic>
          <a:graphicData uri="http://schemas.openxmlformats.org/drawingml/2006/table">
            <a:tbl>
              <a:tblPr/>
              <a:tblGrid>
                <a:gridCol w="2564675"/>
                <a:gridCol w="937898"/>
                <a:gridCol w="1221828"/>
              </a:tblGrid>
              <a:tr h="545054">
                <a:tc>
                  <a:txBody>
                    <a:bodyPr/>
                    <a:lstStyle/>
                    <a:p>
                      <a:r>
                        <a:rPr lang="en-US" sz="1600" b="1" dirty="0"/>
                        <a:t>Parameter</a:t>
                      </a:r>
                    </a:p>
                  </a:txBody>
                  <a:tcPr anchor="b">
                    <a:lnL>
                      <a:noFill/>
                    </a:lnL>
                    <a:lnR>
                      <a:noFill/>
                    </a:lnR>
                    <a:lnT>
                      <a:noFill/>
                    </a:lnT>
                    <a:lnB>
                      <a:noFill/>
                    </a:lnB>
                    <a:solidFill>
                      <a:schemeClr val="bg1"/>
                    </a:solidFill>
                  </a:tcPr>
                </a:tc>
                <a:tc>
                  <a:txBody>
                    <a:bodyPr/>
                    <a:lstStyle/>
                    <a:p>
                      <a:r>
                        <a:rPr lang="en-US" sz="1600" b="1" dirty="0" smtClean="0"/>
                        <a:t>Average</a:t>
                      </a:r>
                    </a:p>
                    <a:p>
                      <a:r>
                        <a:rPr lang="en-US" sz="1600" b="1" dirty="0" smtClean="0"/>
                        <a:t>@ rest</a:t>
                      </a:r>
                      <a:endParaRPr lang="en-US" sz="1600" b="1" dirty="0"/>
                    </a:p>
                  </a:txBody>
                  <a:tcPr anchor="b">
                    <a:lnL>
                      <a:noFill/>
                    </a:lnL>
                    <a:lnR>
                      <a:noFill/>
                    </a:lnR>
                    <a:lnT>
                      <a:noFill/>
                    </a:lnT>
                    <a:lnB>
                      <a:noFill/>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Lance</a:t>
                      </a:r>
                      <a:r>
                        <a:rPr lang="en-US" sz="1600" b="1" baseline="0" dirty="0" smtClean="0">
                          <a:solidFill>
                            <a:srgbClr val="FF0000"/>
                          </a:solidFill>
                        </a:rPr>
                        <a:t> Armstrong</a:t>
                      </a:r>
                      <a:endParaRPr lang="en-US" sz="1600" b="1" dirty="0"/>
                    </a:p>
                  </a:txBody>
                  <a:tcPr anchor="b">
                    <a:lnL>
                      <a:noFill/>
                    </a:lnL>
                    <a:lnR>
                      <a:noFill/>
                    </a:lnR>
                    <a:lnT>
                      <a:noFill/>
                    </a:lnT>
                    <a:lnB>
                      <a:noFill/>
                    </a:lnB>
                    <a:solidFill>
                      <a:schemeClr val="bg1"/>
                    </a:solidFill>
                  </a:tcPr>
                </a:tc>
              </a:tr>
              <a:tr h="315558">
                <a:tc>
                  <a:txBody>
                    <a:bodyPr/>
                    <a:lstStyle/>
                    <a:p>
                      <a:r>
                        <a:rPr lang="en-US" sz="1600" b="0" dirty="0" smtClean="0"/>
                        <a:t>End-diastolic </a:t>
                      </a:r>
                      <a:r>
                        <a:rPr lang="en-US" sz="1600" b="0" dirty="0"/>
                        <a:t>volume (EDV)</a:t>
                      </a:r>
                    </a:p>
                  </a:txBody>
                  <a:tcPr anchor="ctr">
                    <a:lnL>
                      <a:noFill/>
                    </a:lnL>
                    <a:lnR>
                      <a:noFill/>
                    </a:lnR>
                    <a:lnT>
                      <a:noFill/>
                    </a:lnT>
                    <a:lnB>
                      <a:noFill/>
                    </a:lnB>
                    <a:solidFill>
                      <a:schemeClr val="bg1"/>
                    </a:solidFill>
                  </a:tcPr>
                </a:tc>
                <a:tc>
                  <a:txBody>
                    <a:bodyPr/>
                    <a:lstStyle/>
                    <a:p>
                      <a:r>
                        <a:rPr lang="en-US" sz="1600" b="0" dirty="0"/>
                        <a:t>120 ml</a:t>
                      </a:r>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End-systolic </a:t>
                      </a:r>
                      <a:r>
                        <a:rPr lang="en-US" sz="1600" b="0" dirty="0"/>
                        <a:t>volume (ESV)</a:t>
                      </a:r>
                    </a:p>
                  </a:txBody>
                  <a:tcPr anchor="ctr">
                    <a:lnL>
                      <a:noFill/>
                    </a:lnL>
                    <a:lnR>
                      <a:noFill/>
                    </a:lnR>
                    <a:lnT>
                      <a:noFill/>
                    </a:lnT>
                    <a:lnB>
                      <a:noFill/>
                    </a:lnB>
                    <a:solidFill>
                      <a:schemeClr val="bg1"/>
                    </a:solidFill>
                  </a:tcPr>
                </a:tc>
                <a:tc>
                  <a:txBody>
                    <a:bodyPr/>
                    <a:lstStyle/>
                    <a:p>
                      <a:r>
                        <a:rPr lang="en-US" sz="1600" b="0" dirty="0"/>
                        <a:t>50 ml</a:t>
                      </a:r>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Stroke </a:t>
                      </a:r>
                      <a:r>
                        <a:rPr lang="en-US" sz="1600" b="0" dirty="0"/>
                        <a:t>volume (SV)</a:t>
                      </a:r>
                    </a:p>
                  </a:txBody>
                  <a:tcPr anchor="ctr">
                    <a:lnL>
                      <a:noFill/>
                    </a:lnL>
                    <a:lnR>
                      <a:noFill/>
                    </a:lnR>
                    <a:lnT>
                      <a:noFill/>
                    </a:lnT>
                    <a:lnB>
                      <a:noFill/>
                    </a:lnB>
                    <a:solidFill>
                      <a:schemeClr val="bg1"/>
                    </a:solidFill>
                  </a:tcPr>
                </a:tc>
                <a:tc>
                  <a:txBody>
                    <a:bodyPr/>
                    <a:lstStyle/>
                    <a:p>
                      <a:r>
                        <a:rPr lang="en-US" sz="1600" b="0" dirty="0"/>
                        <a:t>70 ml</a:t>
                      </a:r>
                    </a:p>
                  </a:txBody>
                  <a:tcPr anchor="ctr">
                    <a:lnL>
                      <a:noFill/>
                    </a:lnL>
                    <a:lnR>
                      <a:noFill/>
                    </a:lnR>
                    <a:lnT>
                      <a:noFill/>
                    </a:lnT>
                    <a:lnB>
                      <a:noFill/>
                    </a:lnB>
                    <a:solidFill>
                      <a:schemeClr val="bg1"/>
                    </a:solidFill>
                  </a:tcPr>
                </a:tc>
                <a:tc>
                  <a:txBody>
                    <a:bodyPr/>
                    <a:lstStyle/>
                    <a:p>
                      <a:r>
                        <a:rPr lang="en-US" sz="1600" b="0" dirty="0" smtClean="0">
                          <a:solidFill>
                            <a:srgbClr val="FF0000"/>
                          </a:solidFill>
                        </a:rPr>
                        <a:t>200 ml</a:t>
                      </a:r>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Ejection fraction </a:t>
                      </a:r>
                      <a:r>
                        <a:rPr lang="en-US" sz="1600" b="0" dirty="0"/>
                        <a:t>(</a:t>
                      </a:r>
                      <a:r>
                        <a:rPr lang="en-US" sz="1600" b="0" dirty="0" err="1"/>
                        <a:t>E</a:t>
                      </a:r>
                      <a:r>
                        <a:rPr lang="en-US" sz="1600" b="0" baseline="-25000" dirty="0" err="1"/>
                        <a:t>f</a:t>
                      </a:r>
                      <a:r>
                        <a:rPr lang="en-US" sz="1600" b="0" dirty="0"/>
                        <a:t>)</a:t>
                      </a:r>
                    </a:p>
                  </a:txBody>
                  <a:tcPr anchor="ctr">
                    <a:lnL>
                      <a:noFill/>
                    </a:lnL>
                    <a:lnR>
                      <a:noFill/>
                    </a:lnR>
                    <a:lnT>
                      <a:noFill/>
                    </a:lnT>
                    <a:lnB>
                      <a:noFill/>
                    </a:lnB>
                    <a:solidFill>
                      <a:schemeClr val="bg1"/>
                    </a:solidFill>
                  </a:tcPr>
                </a:tc>
                <a:tc>
                  <a:txBody>
                    <a:bodyPr/>
                    <a:lstStyle/>
                    <a:p>
                      <a:r>
                        <a:rPr lang="en-US" sz="1600" b="0" dirty="0"/>
                        <a:t>58%</a:t>
                      </a:r>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Heart </a:t>
                      </a:r>
                      <a:r>
                        <a:rPr lang="en-US" sz="1600" b="0" dirty="0"/>
                        <a:t>rate (HR)</a:t>
                      </a:r>
                    </a:p>
                  </a:txBody>
                  <a:tcPr anchor="ctr">
                    <a:lnL>
                      <a:noFill/>
                    </a:lnL>
                    <a:lnR>
                      <a:noFill/>
                    </a:lnR>
                    <a:lnT>
                      <a:noFill/>
                    </a:lnT>
                    <a:lnB>
                      <a:noFill/>
                    </a:lnB>
                    <a:solidFill>
                      <a:schemeClr val="bg1"/>
                    </a:solidFill>
                  </a:tcPr>
                </a:tc>
                <a:tc>
                  <a:txBody>
                    <a:bodyPr/>
                    <a:lstStyle/>
                    <a:p>
                      <a:r>
                        <a:rPr lang="en-US" sz="1600" b="0" dirty="0" smtClean="0"/>
                        <a:t>72 </a:t>
                      </a:r>
                      <a:r>
                        <a:rPr lang="en-US" sz="1600" b="0" dirty="0" err="1"/>
                        <a:t>bpm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32 </a:t>
                      </a:r>
                      <a:r>
                        <a:rPr lang="en-US" sz="1600" b="0" dirty="0" err="1" smtClean="0">
                          <a:solidFill>
                            <a:srgbClr val="FF0000"/>
                          </a:solidFill>
                        </a:rPr>
                        <a:t>bpm</a:t>
                      </a:r>
                      <a:endParaRPr lang="en-US" sz="1600" b="0" dirty="0" smtClean="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Cardiac </a:t>
                      </a:r>
                      <a:r>
                        <a:rPr lang="en-US" sz="1600" b="0" dirty="0"/>
                        <a:t>output (CO)</a:t>
                      </a:r>
                    </a:p>
                  </a:txBody>
                  <a:tcPr anchor="ctr">
                    <a:lnL>
                      <a:noFill/>
                    </a:lnL>
                    <a:lnR>
                      <a:noFill/>
                    </a:lnR>
                    <a:lnT>
                      <a:noFill/>
                    </a:lnT>
                    <a:lnB>
                      <a:noFill/>
                    </a:lnB>
                    <a:solidFill>
                      <a:schemeClr val="bg1"/>
                    </a:solidFill>
                  </a:tcPr>
                </a:tc>
                <a:tc>
                  <a:txBody>
                    <a:bodyPr/>
                    <a:lstStyle/>
                    <a:p>
                      <a:r>
                        <a:rPr lang="en-US" sz="1600" b="0" dirty="0" smtClean="0"/>
                        <a:t>5.04</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6.4 l/min</a:t>
                      </a:r>
                      <a:endParaRPr lang="en-US" sz="1600" b="0" dirty="0">
                        <a:solidFill>
                          <a:srgbClr val="FF0000"/>
                        </a:solidFill>
                      </a:endParaRPr>
                    </a:p>
                  </a:txBody>
                  <a:tcPr anchor="ctr">
                    <a:lnL>
                      <a:noFill/>
                    </a:lnL>
                    <a:lnR>
                      <a:noFill/>
                    </a:lnR>
                    <a:lnT>
                      <a:noFill/>
                    </a:lnT>
                    <a:lnB>
                      <a:noFill/>
                    </a:lnB>
                    <a:solidFill>
                      <a:schemeClr val="bg1"/>
                    </a:solidFill>
                  </a:tcPr>
                </a:tc>
              </a:tr>
            </a:tbl>
          </a:graphicData>
        </a:graphic>
      </p:graphicFrame>
      <p:sp>
        <p:nvSpPr>
          <p:cNvPr id="14" name="TextBox 13"/>
          <p:cNvSpPr txBox="1"/>
          <p:nvPr/>
        </p:nvSpPr>
        <p:spPr>
          <a:xfrm>
            <a:off x="545432" y="3934328"/>
            <a:ext cx="1243264" cy="276999"/>
          </a:xfrm>
          <a:prstGeom prst="rect">
            <a:avLst/>
          </a:prstGeom>
          <a:noFill/>
        </p:spPr>
        <p:txBody>
          <a:bodyPr wrap="square" rtlCol="0">
            <a:spAutoFit/>
          </a:bodyPr>
          <a:lstStyle/>
          <a:p>
            <a:r>
              <a:rPr lang="en-US" sz="1200" dirty="0" smtClean="0"/>
              <a:t>Tricuspid valve</a:t>
            </a:r>
            <a:endParaRPr lang="en-US" sz="1200" dirty="0"/>
          </a:p>
        </p:txBody>
      </p:sp>
      <p:sp>
        <p:nvSpPr>
          <p:cNvPr id="17" name="TextBox 16"/>
          <p:cNvSpPr txBox="1"/>
          <p:nvPr/>
        </p:nvSpPr>
        <p:spPr>
          <a:xfrm>
            <a:off x="533400" y="2626896"/>
            <a:ext cx="1371601" cy="276999"/>
          </a:xfrm>
          <a:prstGeom prst="rect">
            <a:avLst/>
          </a:prstGeom>
          <a:noFill/>
        </p:spPr>
        <p:txBody>
          <a:bodyPr wrap="square" rtlCol="0">
            <a:spAutoFit/>
          </a:bodyPr>
          <a:lstStyle/>
          <a:p>
            <a:r>
              <a:rPr lang="en-US" sz="1200" dirty="0" smtClean="0"/>
              <a:t>Pulmonary valve</a:t>
            </a:r>
            <a:endParaRPr lang="en-US" sz="1200" dirty="0"/>
          </a:p>
        </p:txBody>
      </p:sp>
      <p:sp>
        <p:nvSpPr>
          <p:cNvPr id="19" name="TextBox 18"/>
          <p:cNvSpPr txBox="1"/>
          <p:nvPr/>
        </p:nvSpPr>
        <p:spPr>
          <a:xfrm>
            <a:off x="4419600" y="3200400"/>
            <a:ext cx="1181099" cy="276999"/>
          </a:xfrm>
          <a:prstGeom prst="rect">
            <a:avLst/>
          </a:prstGeom>
          <a:noFill/>
        </p:spPr>
        <p:txBody>
          <a:bodyPr wrap="square" rtlCol="0">
            <a:spAutoFit/>
          </a:bodyPr>
          <a:lstStyle/>
          <a:p>
            <a:r>
              <a:rPr lang="en-US" sz="1200" dirty="0" smtClean="0"/>
              <a:t>Mitral valve</a:t>
            </a:r>
            <a:endParaRPr lang="en-US" sz="1200" dirty="0"/>
          </a:p>
        </p:txBody>
      </p:sp>
      <p:sp>
        <p:nvSpPr>
          <p:cNvPr id="20" name="TextBox 19"/>
          <p:cNvSpPr txBox="1"/>
          <p:nvPr/>
        </p:nvSpPr>
        <p:spPr>
          <a:xfrm>
            <a:off x="4419600" y="2349897"/>
            <a:ext cx="1295400" cy="276999"/>
          </a:xfrm>
          <a:prstGeom prst="rect">
            <a:avLst/>
          </a:prstGeom>
          <a:noFill/>
        </p:spPr>
        <p:txBody>
          <a:bodyPr wrap="square" rtlCol="0">
            <a:spAutoFit/>
          </a:bodyPr>
          <a:lstStyle/>
          <a:p>
            <a:r>
              <a:rPr lang="en-US" sz="1200" dirty="0" smtClean="0"/>
              <a:t>Aortic valve</a:t>
            </a:r>
            <a:endParaRPr lang="en-US" sz="1200" dirty="0"/>
          </a:p>
        </p:txBody>
      </p:sp>
      <p:cxnSp>
        <p:nvCxnSpPr>
          <p:cNvPr id="24" name="Straight Arrow Connector 23"/>
          <p:cNvCxnSpPr>
            <a:stCxn id="19" idx="1"/>
          </p:cNvCxnSpPr>
          <p:nvPr/>
        </p:nvCxnSpPr>
        <p:spPr>
          <a:xfrm rot="10800000">
            <a:off x="3717698" y="3200402"/>
            <a:ext cx="701903" cy="13849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0" idx="1"/>
          </p:cNvCxnSpPr>
          <p:nvPr/>
        </p:nvCxnSpPr>
        <p:spPr>
          <a:xfrm rot="10800000" flipV="1">
            <a:off x="3352800" y="2488397"/>
            <a:ext cx="1066800" cy="54087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752601" y="2804077"/>
            <a:ext cx="1219199" cy="22519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1600200" y="3837960"/>
            <a:ext cx="1066799" cy="218101"/>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Pump – Atypical Values</a:t>
            </a:r>
            <a:endParaRPr lang="en-US" dirty="0"/>
          </a:p>
        </p:txBody>
      </p:sp>
      <p:sp>
        <p:nvSpPr>
          <p:cNvPr id="3" name="Slide Number Placeholder 2"/>
          <p:cNvSpPr>
            <a:spLocks noGrp="1"/>
          </p:cNvSpPr>
          <p:nvPr>
            <p:ph type="sldNum" sz="quarter" idx="11"/>
          </p:nvPr>
        </p:nvSpPr>
        <p:spPr/>
        <p:txBody>
          <a:bodyPr/>
          <a:lstStyle/>
          <a:p>
            <a:fld id="{B6F15528-21DE-4FAA-801E-634DDDAF4B2B}" type="slidenum">
              <a:rPr lang="en-US" smtClean="0"/>
              <a:pPr/>
              <a:t>8</a:t>
            </a:fld>
            <a:endParaRPr lang="en-US"/>
          </a:p>
        </p:txBody>
      </p:sp>
      <p:graphicFrame>
        <p:nvGraphicFramePr>
          <p:cNvPr id="21" name="Table 20"/>
          <p:cNvGraphicFramePr>
            <a:graphicFrameLocks noGrp="1"/>
          </p:cNvGraphicFramePr>
          <p:nvPr/>
        </p:nvGraphicFramePr>
        <p:xfrm>
          <a:off x="4953000" y="1752600"/>
          <a:ext cx="2159726" cy="2590800"/>
        </p:xfrm>
        <a:graphic>
          <a:graphicData uri="http://schemas.openxmlformats.org/drawingml/2006/table">
            <a:tbl>
              <a:tblPr/>
              <a:tblGrid>
                <a:gridCol w="937898"/>
                <a:gridCol w="1221828"/>
              </a:tblGrid>
              <a:tr h="304800">
                <a:tc>
                  <a:txBody>
                    <a:bodyPr/>
                    <a:lstStyle/>
                    <a:p>
                      <a:r>
                        <a:rPr lang="en-US" sz="1600" b="1" dirty="0" smtClean="0"/>
                        <a:t>Average</a:t>
                      </a:r>
                    </a:p>
                    <a:p>
                      <a:r>
                        <a:rPr lang="en-US" sz="1600" b="1" dirty="0" smtClean="0"/>
                        <a:t>@ 85%</a:t>
                      </a:r>
                      <a:endParaRPr lang="en-US" sz="1600" b="1" dirty="0"/>
                    </a:p>
                  </a:txBody>
                  <a:tcPr anchor="b">
                    <a:lnL>
                      <a:noFill/>
                    </a:lnL>
                    <a:lnR>
                      <a:noFill/>
                    </a:lnR>
                    <a:lnT>
                      <a:noFill/>
                    </a:lnT>
                    <a:lnB>
                      <a:noFill/>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Lance</a:t>
                      </a:r>
                      <a:r>
                        <a:rPr lang="en-US" sz="1600" b="1" baseline="0" dirty="0" smtClean="0">
                          <a:solidFill>
                            <a:srgbClr val="FF0000"/>
                          </a:solidFill>
                        </a:rPr>
                        <a:t> Armstrong</a:t>
                      </a:r>
                      <a:endParaRPr lang="en-US" sz="1600" b="1" dirty="0"/>
                    </a:p>
                  </a:txBody>
                  <a:tcPr anchor="b">
                    <a:lnL>
                      <a:noFill/>
                    </a:lnL>
                    <a:lnR>
                      <a:noFill/>
                    </a:lnR>
                    <a:lnT>
                      <a:noFill/>
                    </a:lnT>
                    <a:lnB>
                      <a:noFill/>
                    </a:lnB>
                    <a:solidFill>
                      <a:schemeClr val="bg1"/>
                    </a:solidFill>
                  </a:tcPr>
                </a:tc>
              </a:tr>
              <a:tr h="304800">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a:t>70 ml</a:t>
                      </a:r>
                    </a:p>
                  </a:txBody>
                  <a:tcPr anchor="ctr">
                    <a:lnL>
                      <a:noFill/>
                    </a:lnL>
                    <a:lnR>
                      <a:noFill/>
                    </a:lnR>
                    <a:lnT>
                      <a:noFill/>
                    </a:lnT>
                    <a:lnB>
                      <a:noFill/>
                    </a:lnB>
                    <a:solidFill>
                      <a:schemeClr val="bg1"/>
                    </a:solidFill>
                  </a:tcPr>
                </a:tc>
                <a:tc>
                  <a:txBody>
                    <a:bodyPr/>
                    <a:lstStyle/>
                    <a:p>
                      <a:r>
                        <a:rPr lang="en-US" sz="1600" b="0" dirty="0" smtClean="0">
                          <a:solidFill>
                            <a:srgbClr val="FF0000"/>
                          </a:solidFill>
                        </a:rPr>
                        <a:t>200 ml</a:t>
                      </a:r>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156 </a:t>
                      </a:r>
                      <a:r>
                        <a:rPr lang="en-US" sz="1600" b="0" dirty="0" err="1" smtClean="0"/>
                        <a:t>bpm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156 </a:t>
                      </a:r>
                      <a:r>
                        <a:rPr lang="en-US" sz="1600" b="0" dirty="0" err="1" smtClean="0">
                          <a:solidFill>
                            <a:srgbClr val="FF0000"/>
                          </a:solidFill>
                        </a:rPr>
                        <a:t>bpm</a:t>
                      </a:r>
                      <a:endParaRPr lang="en-US" sz="1600" b="0" dirty="0" smtClean="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11</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c>
                  <a:txBody>
                    <a:bodyPr/>
                    <a:lstStyle/>
                    <a:p>
                      <a:r>
                        <a:rPr lang="en-US" sz="1600" b="1" dirty="0" smtClean="0">
                          <a:solidFill>
                            <a:srgbClr val="FF0000"/>
                          </a:solidFill>
                        </a:rPr>
                        <a:t>31 l/min</a:t>
                      </a:r>
                      <a:endParaRPr lang="en-US" sz="1600" b="1" dirty="0">
                        <a:solidFill>
                          <a:srgbClr val="FF0000"/>
                        </a:solidFill>
                      </a:endParaRPr>
                    </a:p>
                  </a:txBody>
                  <a:tcPr anchor="ctr">
                    <a:lnL>
                      <a:noFill/>
                    </a:lnL>
                    <a:lnR>
                      <a:noFill/>
                    </a:lnR>
                    <a:lnT>
                      <a:noFill/>
                    </a:lnT>
                    <a:lnB>
                      <a:noFill/>
                    </a:lnB>
                    <a:solidFill>
                      <a:schemeClr val="bg1"/>
                    </a:solidFill>
                  </a:tcPr>
                </a:tc>
              </a:tr>
            </a:tbl>
          </a:graphicData>
        </a:graphic>
      </p:graphicFrame>
      <p:graphicFrame>
        <p:nvGraphicFramePr>
          <p:cNvPr id="22" name="Table 21"/>
          <p:cNvGraphicFramePr>
            <a:graphicFrameLocks noGrp="1"/>
          </p:cNvGraphicFramePr>
          <p:nvPr/>
        </p:nvGraphicFramePr>
        <p:xfrm>
          <a:off x="7005056" y="1752600"/>
          <a:ext cx="2159726" cy="2590800"/>
        </p:xfrm>
        <a:graphic>
          <a:graphicData uri="http://schemas.openxmlformats.org/drawingml/2006/table">
            <a:tbl>
              <a:tblPr/>
              <a:tblGrid>
                <a:gridCol w="937898"/>
                <a:gridCol w="1221828"/>
              </a:tblGrid>
              <a:tr h="304800">
                <a:tc>
                  <a:txBody>
                    <a:bodyPr/>
                    <a:lstStyle/>
                    <a:p>
                      <a:r>
                        <a:rPr lang="en-US" sz="1600" b="1" dirty="0" smtClean="0"/>
                        <a:t>Average</a:t>
                      </a:r>
                    </a:p>
                    <a:p>
                      <a:r>
                        <a:rPr lang="en-US" sz="1600" b="1" dirty="0" smtClean="0"/>
                        <a:t>@ 100%</a:t>
                      </a:r>
                      <a:endParaRPr lang="en-US" sz="1600" b="1" dirty="0"/>
                    </a:p>
                  </a:txBody>
                  <a:tcPr anchor="b">
                    <a:lnL>
                      <a:noFill/>
                    </a:lnL>
                    <a:lnR>
                      <a:noFill/>
                    </a:lnR>
                    <a:lnT>
                      <a:noFill/>
                    </a:lnT>
                    <a:lnB>
                      <a:noFill/>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Lance</a:t>
                      </a:r>
                      <a:r>
                        <a:rPr lang="en-US" sz="1600" b="1" baseline="0" dirty="0" smtClean="0">
                          <a:solidFill>
                            <a:srgbClr val="FF0000"/>
                          </a:solidFill>
                        </a:rPr>
                        <a:t> Armstrong</a:t>
                      </a:r>
                      <a:endParaRPr lang="en-US" sz="1600" b="1" dirty="0"/>
                    </a:p>
                  </a:txBody>
                  <a:tcPr anchor="b">
                    <a:lnL>
                      <a:noFill/>
                    </a:lnL>
                    <a:lnR>
                      <a:noFill/>
                    </a:lnR>
                    <a:lnT>
                      <a:noFill/>
                    </a:lnT>
                    <a:lnB>
                      <a:noFill/>
                    </a:lnB>
                    <a:solidFill>
                      <a:schemeClr val="bg1"/>
                    </a:solidFill>
                  </a:tcPr>
                </a:tc>
              </a:tr>
              <a:tr h="304800">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a:t>70 ml</a:t>
                      </a:r>
                    </a:p>
                  </a:txBody>
                  <a:tcPr anchor="ctr">
                    <a:lnL>
                      <a:noFill/>
                    </a:lnL>
                    <a:lnR>
                      <a:noFill/>
                    </a:lnR>
                    <a:lnT>
                      <a:noFill/>
                    </a:lnT>
                    <a:lnB>
                      <a:noFill/>
                    </a:lnB>
                    <a:solidFill>
                      <a:schemeClr val="bg1"/>
                    </a:solidFill>
                  </a:tcPr>
                </a:tc>
                <a:tc>
                  <a:txBody>
                    <a:bodyPr/>
                    <a:lstStyle/>
                    <a:p>
                      <a:r>
                        <a:rPr lang="en-US" sz="1600" b="0" dirty="0" smtClean="0">
                          <a:solidFill>
                            <a:srgbClr val="FF0000"/>
                          </a:solidFill>
                        </a:rPr>
                        <a:t>200 ml</a:t>
                      </a:r>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endParaRPr lang="en-US" sz="1600" b="0" dirty="0"/>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184 </a:t>
                      </a:r>
                      <a:r>
                        <a:rPr lang="en-US" sz="1600" b="0" dirty="0" err="1" smtClean="0"/>
                        <a:t>bpm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200 </a:t>
                      </a:r>
                      <a:r>
                        <a:rPr lang="en-US" sz="1600" b="0" dirty="0" err="1" smtClean="0">
                          <a:solidFill>
                            <a:srgbClr val="FF0000"/>
                          </a:solidFill>
                        </a:rPr>
                        <a:t>bpm</a:t>
                      </a:r>
                      <a:endParaRPr lang="en-US" sz="1600" b="0" dirty="0" smtClean="0">
                        <a:solidFill>
                          <a:srgbClr val="FF0000"/>
                        </a:solidFill>
                      </a:endParaRPr>
                    </a:p>
                  </a:txBody>
                  <a:tcPr anchor="ctr">
                    <a:lnL>
                      <a:noFill/>
                    </a:lnL>
                    <a:lnR>
                      <a:noFill/>
                    </a:lnR>
                    <a:lnT>
                      <a:noFill/>
                    </a:lnT>
                    <a:lnB>
                      <a:noFill/>
                    </a:lnB>
                    <a:solidFill>
                      <a:schemeClr val="bg1"/>
                    </a:solidFill>
                  </a:tcPr>
                </a:tc>
              </a:tr>
              <a:tr h="304800">
                <a:tc>
                  <a:txBody>
                    <a:bodyPr/>
                    <a:lstStyle/>
                    <a:p>
                      <a:r>
                        <a:rPr lang="en-US" sz="1600" b="0" dirty="0" smtClean="0"/>
                        <a:t>12.8</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c>
                  <a:txBody>
                    <a:bodyPr/>
                    <a:lstStyle/>
                    <a:p>
                      <a:r>
                        <a:rPr lang="en-US" sz="1600" b="1" dirty="0" smtClean="0">
                          <a:solidFill>
                            <a:srgbClr val="FF0000"/>
                          </a:solidFill>
                        </a:rPr>
                        <a:t>40 l/min</a:t>
                      </a:r>
                      <a:endParaRPr lang="en-US" sz="1600" b="1" dirty="0">
                        <a:solidFill>
                          <a:srgbClr val="FF0000"/>
                        </a:solidFill>
                      </a:endParaRPr>
                    </a:p>
                  </a:txBody>
                  <a:tcPr anchor="ctr">
                    <a:lnL>
                      <a:noFill/>
                    </a:lnL>
                    <a:lnR>
                      <a:noFill/>
                    </a:lnR>
                    <a:lnT>
                      <a:noFill/>
                    </a:lnT>
                    <a:lnB>
                      <a:noFill/>
                    </a:lnB>
                    <a:solidFill>
                      <a:schemeClr val="bg1"/>
                    </a:solidFill>
                  </a:tcPr>
                </a:tc>
              </a:tr>
            </a:tbl>
          </a:graphicData>
        </a:graphic>
      </p:graphicFrame>
      <p:graphicFrame>
        <p:nvGraphicFramePr>
          <p:cNvPr id="23" name="Table 22"/>
          <p:cNvGraphicFramePr>
            <a:graphicFrameLocks noGrp="1"/>
          </p:cNvGraphicFramePr>
          <p:nvPr/>
        </p:nvGraphicFramePr>
        <p:xfrm>
          <a:off x="0" y="1752600"/>
          <a:ext cx="4724401" cy="2590800"/>
        </p:xfrm>
        <a:graphic>
          <a:graphicData uri="http://schemas.openxmlformats.org/drawingml/2006/table">
            <a:tbl>
              <a:tblPr/>
              <a:tblGrid>
                <a:gridCol w="2564675"/>
                <a:gridCol w="937898"/>
                <a:gridCol w="1221828"/>
              </a:tblGrid>
              <a:tr h="545054">
                <a:tc>
                  <a:txBody>
                    <a:bodyPr/>
                    <a:lstStyle/>
                    <a:p>
                      <a:r>
                        <a:rPr lang="en-US" sz="1600" b="1" dirty="0"/>
                        <a:t>Parameter</a:t>
                      </a:r>
                    </a:p>
                  </a:txBody>
                  <a:tcPr anchor="b">
                    <a:lnL>
                      <a:noFill/>
                    </a:lnL>
                    <a:lnR>
                      <a:noFill/>
                    </a:lnR>
                    <a:lnT>
                      <a:noFill/>
                    </a:lnT>
                    <a:lnB>
                      <a:noFill/>
                    </a:lnB>
                    <a:solidFill>
                      <a:schemeClr val="bg1"/>
                    </a:solidFill>
                  </a:tcPr>
                </a:tc>
                <a:tc>
                  <a:txBody>
                    <a:bodyPr/>
                    <a:lstStyle/>
                    <a:p>
                      <a:r>
                        <a:rPr lang="en-US" sz="1600" b="1" dirty="0" smtClean="0"/>
                        <a:t>Average</a:t>
                      </a:r>
                    </a:p>
                    <a:p>
                      <a:r>
                        <a:rPr lang="en-US" sz="1600" b="1" dirty="0" smtClean="0"/>
                        <a:t>@ rest</a:t>
                      </a:r>
                      <a:endParaRPr lang="en-US" sz="1600" b="1" dirty="0"/>
                    </a:p>
                  </a:txBody>
                  <a:tcPr anchor="b">
                    <a:lnL>
                      <a:noFill/>
                    </a:lnL>
                    <a:lnR>
                      <a:noFill/>
                    </a:lnR>
                    <a:lnT>
                      <a:noFill/>
                    </a:lnT>
                    <a:lnB>
                      <a:noFill/>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rPr>
                        <a:t>Lance</a:t>
                      </a:r>
                      <a:r>
                        <a:rPr lang="en-US" sz="1600" b="1" baseline="0" dirty="0" smtClean="0">
                          <a:solidFill>
                            <a:srgbClr val="FF0000"/>
                          </a:solidFill>
                        </a:rPr>
                        <a:t> Armstrong</a:t>
                      </a:r>
                      <a:endParaRPr lang="en-US" sz="1600" b="1" dirty="0"/>
                    </a:p>
                  </a:txBody>
                  <a:tcPr anchor="b">
                    <a:lnL>
                      <a:noFill/>
                    </a:lnL>
                    <a:lnR>
                      <a:noFill/>
                    </a:lnR>
                    <a:lnT>
                      <a:noFill/>
                    </a:lnT>
                    <a:lnB>
                      <a:noFill/>
                    </a:lnB>
                    <a:solidFill>
                      <a:schemeClr val="bg1"/>
                    </a:solidFill>
                  </a:tcPr>
                </a:tc>
              </a:tr>
              <a:tr h="315558">
                <a:tc>
                  <a:txBody>
                    <a:bodyPr/>
                    <a:lstStyle/>
                    <a:p>
                      <a:r>
                        <a:rPr lang="en-US" sz="1600" b="0" dirty="0" smtClean="0"/>
                        <a:t>End-diastolic </a:t>
                      </a:r>
                      <a:r>
                        <a:rPr lang="en-US" sz="1600" b="0" dirty="0"/>
                        <a:t>volume (EDV)</a:t>
                      </a:r>
                    </a:p>
                  </a:txBody>
                  <a:tcPr anchor="ctr">
                    <a:lnL>
                      <a:noFill/>
                    </a:lnL>
                    <a:lnR>
                      <a:noFill/>
                    </a:lnR>
                    <a:lnT>
                      <a:noFill/>
                    </a:lnT>
                    <a:lnB>
                      <a:noFill/>
                    </a:lnB>
                    <a:solidFill>
                      <a:schemeClr val="bg1"/>
                    </a:solidFill>
                  </a:tcPr>
                </a:tc>
                <a:tc>
                  <a:txBody>
                    <a:bodyPr/>
                    <a:lstStyle/>
                    <a:p>
                      <a:r>
                        <a:rPr lang="en-US" sz="1600" b="0" dirty="0"/>
                        <a:t>120 ml</a:t>
                      </a:r>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End-systolic </a:t>
                      </a:r>
                      <a:r>
                        <a:rPr lang="en-US" sz="1600" b="0" dirty="0"/>
                        <a:t>volume (ESV)</a:t>
                      </a:r>
                    </a:p>
                  </a:txBody>
                  <a:tcPr anchor="ctr">
                    <a:lnL>
                      <a:noFill/>
                    </a:lnL>
                    <a:lnR>
                      <a:noFill/>
                    </a:lnR>
                    <a:lnT>
                      <a:noFill/>
                    </a:lnT>
                    <a:lnB>
                      <a:noFill/>
                    </a:lnB>
                    <a:solidFill>
                      <a:schemeClr val="bg1"/>
                    </a:solidFill>
                  </a:tcPr>
                </a:tc>
                <a:tc>
                  <a:txBody>
                    <a:bodyPr/>
                    <a:lstStyle/>
                    <a:p>
                      <a:r>
                        <a:rPr lang="en-US" sz="1600" b="0" dirty="0"/>
                        <a:t>50 ml</a:t>
                      </a:r>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Stroke </a:t>
                      </a:r>
                      <a:r>
                        <a:rPr lang="en-US" sz="1600" b="0" dirty="0"/>
                        <a:t>volume (SV)</a:t>
                      </a:r>
                    </a:p>
                  </a:txBody>
                  <a:tcPr anchor="ctr">
                    <a:lnL>
                      <a:noFill/>
                    </a:lnL>
                    <a:lnR>
                      <a:noFill/>
                    </a:lnR>
                    <a:lnT>
                      <a:noFill/>
                    </a:lnT>
                    <a:lnB>
                      <a:noFill/>
                    </a:lnB>
                    <a:solidFill>
                      <a:schemeClr val="bg1"/>
                    </a:solidFill>
                  </a:tcPr>
                </a:tc>
                <a:tc>
                  <a:txBody>
                    <a:bodyPr/>
                    <a:lstStyle/>
                    <a:p>
                      <a:r>
                        <a:rPr lang="en-US" sz="1600" b="0" dirty="0"/>
                        <a:t>70 ml</a:t>
                      </a:r>
                    </a:p>
                  </a:txBody>
                  <a:tcPr anchor="ctr">
                    <a:lnL>
                      <a:noFill/>
                    </a:lnL>
                    <a:lnR>
                      <a:noFill/>
                    </a:lnR>
                    <a:lnT>
                      <a:noFill/>
                    </a:lnT>
                    <a:lnB>
                      <a:noFill/>
                    </a:lnB>
                    <a:solidFill>
                      <a:schemeClr val="bg1"/>
                    </a:solidFill>
                  </a:tcPr>
                </a:tc>
                <a:tc>
                  <a:txBody>
                    <a:bodyPr/>
                    <a:lstStyle/>
                    <a:p>
                      <a:r>
                        <a:rPr lang="en-US" sz="1600" b="0" dirty="0" smtClean="0">
                          <a:solidFill>
                            <a:srgbClr val="FF0000"/>
                          </a:solidFill>
                        </a:rPr>
                        <a:t>200 ml</a:t>
                      </a:r>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Ejection fraction </a:t>
                      </a:r>
                      <a:r>
                        <a:rPr lang="en-US" sz="1600" b="0" dirty="0"/>
                        <a:t>(</a:t>
                      </a:r>
                      <a:r>
                        <a:rPr lang="en-US" sz="1600" b="0" dirty="0" err="1"/>
                        <a:t>E</a:t>
                      </a:r>
                      <a:r>
                        <a:rPr lang="en-US" sz="1600" b="0" baseline="-25000" dirty="0" err="1"/>
                        <a:t>f</a:t>
                      </a:r>
                      <a:r>
                        <a:rPr lang="en-US" sz="1600" b="0" dirty="0"/>
                        <a:t>)</a:t>
                      </a:r>
                    </a:p>
                  </a:txBody>
                  <a:tcPr anchor="ctr">
                    <a:lnL>
                      <a:noFill/>
                    </a:lnL>
                    <a:lnR>
                      <a:noFill/>
                    </a:lnR>
                    <a:lnT>
                      <a:noFill/>
                    </a:lnT>
                    <a:lnB>
                      <a:noFill/>
                    </a:lnB>
                    <a:solidFill>
                      <a:schemeClr val="bg1"/>
                    </a:solidFill>
                  </a:tcPr>
                </a:tc>
                <a:tc>
                  <a:txBody>
                    <a:bodyPr/>
                    <a:lstStyle/>
                    <a:p>
                      <a:r>
                        <a:rPr lang="en-US" sz="1600" b="0" dirty="0"/>
                        <a:t>58%</a:t>
                      </a:r>
                    </a:p>
                  </a:txBody>
                  <a:tcPr anchor="ctr">
                    <a:lnL>
                      <a:noFill/>
                    </a:lnL>
                    <a:lnR>
                      <a:noFill/>
                    </a:lnR>
                    <a:lnT>
                      <a:noFill/>
                    </a:lnT>
                    <a:lnB>
                      <a:noFill/>
                    </a:lnB>
                    <a:solidFill>
                      <a:schemeClr val="bg1"/>
                    </a:solidFill>
                  </a:tcPr>
                </a:tc>
                <a:tc>
                  <a:txBody>
                    <a:bodyPr/>
                    <a:lstStyle/>
                    <a:p>
                      <a:endParaRPr lang="en-US" sz="1600" b="0" dirty="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Heart </a:t>
                      </a:r>
                      <a:r>
                        <a:rPr lang="en-US" sz="1600" b="0" dirty="0"/>
                        <a:t>rate (HR)</a:t>
                      </a:r>
                    </a:p>
                  </a:txBody>
                  <a:tcPr anchor="ctr">
                    <a:lnL>
                      <a:noFill/>
                    </a:lnL>
                    <a:lnR>
                      <a:noFill/>
                    </a:lnR>
                    <a:lnT>
                      <a:noFill/>
                    </a:lnT>
                    <a:lnB>
                      <a:noFill/>
                    </a:lnB>
                    <a:solidFill>
                      <a:schemeClr val="bg1"/>
                    </a:solidFill>
                  </a:tcPr>
                </a:tc>
                <a:tc>
                  <a:txBody>
                    <a:bodyPr/>
                    <a:lstStyle/>
                    <a:p>
                      <a:r>
                        <a:rPr lang="en-US" sz="1600" b="0" dirty="0" smtClean="0"/>
                        <a:t>72 </a:t>
                      </a:r>
                      <a:r>
                        <a:rPr lang="en-US" sz="1600" b="0" dirty="0" err="1"/>
                        <a:t>bpm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32 </a:t>
                      </a:r>
                      <a:r>
                        <a:rPr lang="en-US" sz="1600" b="0" dirty="0" err="1" smtClean="0">
                          <a:solidFill>
                            <a:srgbClr val="FF0000"/>
                          </a:solidFill>
                        </a:rPr>
                        <a:t>bpm</a:t>
                      </a:r>
                      <a:endParaRPr lang="en-US" sz="1600" b="0" dirty="0" smtClean="0">
                        <a:solidFill>
                          <a:srgbClr val="FF0000"/>
                        </a:solidFill>
                      </a:endParaRPr>
                    </a:p>
                  </a:txBody>
                  <a:tcPr anchor="ctr">
                    <a:lnL>
                      <a:noFill/>
                    </a:lnL>
                    <a:lnR>
                      <a:noFill/>
                    </a:lnR>
                    <a:lnT>
                      <a:noFill/>
                    </a:lnT>
                    <a:lnB>
                      <a:noFill/>
                    </a:lnB>
                    <a:solidFill>
                      <a:schemeClr val="bg1"/>
                    </a:solidFill>
                  </a:tcPr>
                </a:tc>
              </a:tr>
              <a:tr h="315558">
                <a:tc>
                  <a:txBody>
                    <a:bodyPr/>
                    <a:lstStyle/>
                    <a:p>
                      <a:r>
                        <a:rPr lang="en-US" sz="1600" b="0" dirty="0" smtClean="0"/>
                        <a:t>Cardiac </a:t>
                      </a:r>
                      <a:r>
                        <a:rPr lang="en-US" sz="1600" b="0" dirty="0"/>
                        <a:t>output (CO)</a:t>
                      </a:r>
                    </a:p>
                  </a:txBody>
                  <a:tcPr anchor="ctr">
                    <a:lnL>
                      <a:noFill/>
                    </a:lnL>
                    <a:lnR>
                      <a:noFill/>
                    </a:lnR>
                    <a:lnT>
                      <a:noFill/>
                    </a:lnT>
                    <a:lnB>
                      <a:noFill/>
                    </a:lnB>
                    <a:solidFill>
                      <a:schemeClr val="bg1"/>
                    </a:solidFill>
                  </a:tcPr>
                </a:tc>
                <a:tc>
                  <a:txBody>
                    <a:bodyPr/>
                    <a:lstStyle/>
                    <a:p>
                      <a:r>
                        <a:rPr lang="en-US" sz="1600" b="0" dirty="0" smtClean="0"/>
                        <a:t>5.04</a:t>
                      </a:r>
                      <a:r>
                        <a:rPr lang="en-US" sz="1600" b="0" baseline="0" dirty="0" smtClean="0"/>
                        <a:t> l</a:t>
                      </a:r>
                      <a:r>
                        <a:rPr lang="en-US" sz="1600" b="0" dirty="0" smtClean="0"/>
                        <a:t>/m</a:t>
                      </a:r>
                      <a:endParaRPr lang="en-US" sz="1600" b="0" dirty="0"/>
                    </a:p>
                  </a:txBody>
                  <a:tcPr anchor="ctr">
                    <a:lnL>
                      <a:noFill/>
                    </a:lnL>
                    <a:lnR>
                      <a:noFill/>
                    </a:lnR>
                    <a:lnT>
                      <a:noFill/>
                    </a:lnT>
                    <a:lnB>
                      <a:noFill/>
                    </a:lnB>
                    <a:solidFill>
                      <a:schemeClr val="bg1"/>
                    </a:solidFill>
                  </a:tcPr>
                </a:tc>
                <a:tc>
                  <a:txBody>
                    <a:bodyPr/>
                    <a:lstStyle/>
                    <a:p>
                      <a:r>
                        <a:rPr lang="en-US" sz="1600" b="0" dirty="0" smtClean="0">
                          <a:solidFill>
                            <a:srgbClr val="FF0000"/>
                          </a:solidFill>
                        </a:rPr>
                        <a:t>6.4 l/min</a:t>
                      </a:r>
                      <a:endParaRPr lang="en-US" sz="1600" b="0" dirty="0">
                        <a:solidFill>
                          <a:srgbClr val="FF0000"/>
                        </a:solidFill>
                      </a:endParaRPr>
                    </a:p>
                  </a:txBody>
                  <a:tcPr anchor="ctr">
                    <a:lnL>
                      <a:noFill/>
                    </a:lnL>
                    <a:lnR>
                      <a:noFill/>
                    </a:lnR>
                    <a:lnT>
                      <a:noFill/>
                    </a:lnT>
                    <a:lnB>
                      <a:noFill/>
                    </a:lnB>
                    <a:solidFill>
                      <a:schemeClr val="bg1"/>
                    </a:solidFill>
                  </a:tcPr>
                </a:tc>
              </a:tr>
            </a:tbl>
          </a:graphicData>
        </a:graphic>
      </p:graphicFrame>
      <p:sp>
        <p:nvSpPr>
          <p:cNvPr id="25" name="Rectangle 24"/>
          <p:cNvSpPr/>
          <p:nvPr/>
        </p:nvSpPr>
        <p:spPr>
          <a:xfrm>
            <a:off x="914400" y="5105400"/>
            <a:ext cx="7543800" cy="400110"/>
          </a:xfrm>
          <a:prstGeom prst="rect">
            <a:avLst/>
          </a:prstGeom>
        </p:spPr>
        <p:txBody>
          <a:bodyPr wrap="square">
            <a:spAutoFit/>
          </a:bodyPr>
          <a:lstStyle/>
          <a:p>
            <a:r>
              <a:rPr lang="en-US" sz="2000" b="1" dirty="0" smtClean="0"/>
              <a:t>Miguel </a:t>
            </a:r>
            <a:r>
              <a:rPr lang="en-US" sz="2000" b="1" dirty="0" err="1" smtClean="0"/>
              <a:t>Indurain</a:t>
            </a:r>
            <a:r>
              <a:rPr lang="en-US" sz="2000" dirty="0" smtClean="0"/>
              <a:t>: resting HR = 28bpm, CO = 50l/min at HR max</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Cardiac Cycle – </a:t>
            </a:r>
            <a:r>
              <a:rPr lang="en-US" sz="3600" dirty="0" err="1" smtClean="0"/>
              <a:t>Wiggers</a:t>
            </a:r>
            <a:r>
              <a:rPr lang="en-US" sz="3600" dirty="0" smtClean="0"/>
              <a:t> Diagram</a:t>
            </a:r>
            <a:endParaRPr lang="en-US" sz="3600" dirty="0"/>
          </a:p>
        </p:txBody>
      </p:sp>
      <p:sp>
        <p:nvSpPr>
          <p:cNvPr id="3" name="Content Placeholder 2"/>
          <p:cNvSpPr>
            <a:spLocks noGrp="1"/>
          </p:cNvSpPr>
          <p:nvPr>
            <p:ph idx="1"/>
          </p:nvPr>
        </p:nvSpPr>
        <p:spPr>
          <a:xfrm>
            <a:off x="304800" y="1143000"/>
            <a:ext cx="3733800" cy="5334000"/>
          </a:xfrm>
        </p:spPr>
        <p:txBody>
          <a:bodyPr>
            <a:normAutofit/>
          </a:bodyPr>
          <a:lstStyle/>
          <a:p>
            <a:r>
              <a:rPr lang="en-US" sz="2400" dirty="0" smtClean="0"/>
              <a:t>The </a:t>
            </a:r>
            <a:r>
              <a:rPr lang="en-US" sz="2400" dirty="0" err="1" smtClean="0"/>
              <a:t>Wiggers</a:t>
            </a:r>
            <a:r>
              <a:rPr lang="en-US" sz="2400" dirty="0" smtClean="0"/>
              <a:t> diagram represents major phases and characteristics of the cardiac cycle.</a:t>
            </a:r>
          </a:p>
          <a:p>
            <a:r>
              <a:rPr lang="en-US" sz="2400" dirty="0" smtClean="0"/>
              <a:t>Very useful </a:t>
            </a:r>
            <a:r>
              <a:rPr lang="en-US" sz="2400" dirty="0" smtClean="0"/>
              <a:t>for understanding relationships </a:t>
            </a:r>
            <a:r>
              <a:rPr lang="en-US" sz="2400" dirty="0" smtClean="0"/>
              <a:t>between pressure, flow, electrical signals and sounds.</a:t>
            </a:r>
          </a:p>
          <a:p>
            <a:pPr lvl="1"/>
            <a:endParaRPr lang="en-US" sz="2000" dirty="0" smtClean="0"/>
          </a:p>
          <a:p>
            <a:pPr lvl="1"/>
            <a:endParaRPr lang="en-US" sz="2000" dirty="0" smtClean="0"/>
          </a:p>
        </p:txBody>
      </p:sp>
      <p:sp>
        <p:nvSpPr>
          <p:cNvPr id="4" name="Slide Number Placeholder 3"/>
          <p:cNvSpPr>
            <a:spLocks noGrp="1"/>
          </p:cNvSpPr>
          <p:nvPr>
            <p:ph type="sldNum" sz="quarter" idx="11"/>
          </p:nvPr>
        </p:nvSpPr>
        <p:spPr/>
        <p:txBody>
          <a:bodyPr/>
          <a:lstStyle/>
          <a:p>
            <a:fld id="{B6F15528-21DE-4FAA-801E-634DDDAF4B2B}" type="slidenum">
              <a:rPr lang="en-US" smtClean="0"/>
              <a:pPr/>
              <a:t>9</a:t>
            </a:fld>
            <a:endParaRPr lang="en-US"/>
          </a:p>
        </p:txBody>
      </p:sp>
      <p:sp>
        <p:nvSpPr>
          <p:cNvPr id="8" name="Rectangle 7"/>
          <p:cNvSpPr/>
          <p:nvPr/>
        </p:nvSpPr>
        <p:spPr>
          <a:xfrm>
            <a:off x="304800" y="5334000"/>
            <a:ext cx="3962400" cy="9233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n-US" dirty="0" smtClean="0"/>
              <a:t>A great Flash animation ca be found at:</a:t>
            </a:r>
          </a:p>
          <a:p>
            <a:r>
              <a:rPr lang="en-US" dirty="0" smtClean="0">
                <a:hlinkClick r:id="rId5"/>
              </a:rPr>
              <a:t>http://library.med.utah.edu/kw/pharm/hyper_heart1.html</a:t>
            </a:r>
            <a:r>
              <a:rPr lang="en-US" dirty="0" smtClean="0"/>
              <a:t> </a:t>
            </a:r>
            <a:endParaRPr lang="en-US" dirty="0"/>
          </a:p>
        </p:txBody>
      </p:sp>
      <p:grpSp>
        <p:nvGrpSpPr>
          <p:cNvPr id="11" name="Group 10"/>
          <p:cNvGrpSpPr/>
          <p:nvPr/>
        </p:nvGrpSpPr>
        <p:grpSpPr>
          <a:xfrm>
            <a:off x="4430488" y="990600"/>
            <a:ext cx="4637312" cy="5802084"/>
            <a:chOff x="4430488" y="990600"/>
            <a:chExt cx="4637312" cy="5802084"/>
          </a:xfrm>
        </p:grpSpPr>
        <p:pic>
          <p:nvPicPr>
            <p:cNvPr id="9" name="Picture 2" descr="fig_07_15"/>
            <p:cNvPicPr preferRelativeResize="0">
              <a:picLocks noChangeAspect="1" noChangeArrowheads="1"/>
            </p:cNvPicPr>
            <p:nvPr>
              <p:custDataLst>
                <p:tags r:id="rId1"/>
              </p:custDataLst>
            </p:nvPr>
          </p:nvPicPr>
          <p:blipFill>
            <a:blip r:embed="rId6" cstate="print">
              <a:clrChange>
                <a:clrFrom>
                  <a:srgbClr val="FFFFFF"/>
                </a:clrFrom>
                <a:clrTo>
                  <a:srgbClr val="FFFFFF">
                    <a:alpha val="0"/>
                  </a:srgbClr>
                </a:clrTo>
              </a:clrChange>
            </a:blip>
            <a:srcRect l="13481"/>
            <a:stretch>
              <a:fillRect/>
            </a:stretch>
          </p:blipFill>
          <p:spPr bwMode="auto">
            <a:xfrm>
              <a:off x="4648200" y="990600"/>
              <a:ext cx="4419600" cy="5791200"/>
            </a:xfrm>
            <a:prstGeom prst="rect">
              <a:avLst/>
            </a:prstGeom>
            <a:noFill/>
            <a:ln w="9525">
              <a:noFill/>
              <a:miter lim="800000"/>
              <a:headEnd/>
              <a:tailEnd/>
            </a:ln>
            <a:effectLst/>
          </p:spPr>
        </p:pic>
        <p:pic>
          <p:nvPicPr>
            <p:cNvPr id="10" name="Picture 2" descr="fig_07_15"/>
            <p:cNvPicPr preferRelativeResize="0">
              <a:picLocks noChangeAspect="1" noChangeArrowheads="1"/>
            </p:cNvPicPr>
            <p:nvPr>
              <p:custDataLst>
                <p:tags r:id="rId2"/>
              </p:custDataLst>
            </p:nvPr>
          </p:nvPicPr>
          <p:blipFill>
            <a:blip r:embed="rId6" cstate="print">
              <a:clrChange>
                <a:clrFrom>
                  <a:srgbClr val="FFFFFF"/>
                </a:clrFrom>
                <a:clrTo>
                  <a:srgbClr val="FFFFFF">
                    <a:alpha val="0"/>
                  </a:srgbClr>
                </a:clrTo>
              </a:clrChange>
            </a:blip>
            <a:srcRect r="91050"/>
            <a:stretch>
              <a:fillRect/>
            </a:stretch>
          </p:blipFill>
          <p:spPr bwMode="auto">
            <a:xfrm>
              <a:off x="4430488" y="1001484"/>
              <a:ext cx="457200" cy="5791200"/>
            </a:xfrm>
            <a:prstGeom prst="rect">
              <a:avLst/>
            </a:prstGeom>
            <a:noFill/>
            <a:ln w="9525">
              <a:noFill/>
              <a:miter lim="800000"/>
              <a:headEnd/>
              <a:tailEnd/>
            </a:ln>
            <a:effectLst/>
          </p:spPr>
        </p:pic>
      </p:grpSp>
      <p:sp>
        <p:nvSpPr>
          <p:cNvPr id="12" name="TextBox 11"/>
          <p:cNvSpPr txBox="1"/>
          <p:nvPr/>
        </p:nvSpPr>
        <p:spPr>
          <a:xfrm>
            <a:off x="0" y="6400800"/>
            <a:ext cx="3741986" cy="276999"/>
          </a:xfrm>
          <a:prstGeom prst="rect">
            <a:avLst/>
          </a:prstGeom>
          <a:noFill/>
        </p:spPr>
        <p:txBody>
          <a:bodyPr wrap="none" rtlCol="0">
            <a:spAutoFit/>
          </a:bodyPr>
          <a:lstStyle/>
          <a:p>
            <a:r>
              <a:rPr lang="en-US" sz="1200" dirty="0" smtClean="0"/>
              <a:t>Source: Medical Instrumentation, J. Webster, Wiley, 2009</a:t>
            </a:r>
            <a:endParaRPr lang="en-US" sz="1200" dirty="0"/>
          </a:p>
        </p:txBody>
      </p:sp>
      <p:cxnSp>
        <p:nvCxnSpPr>
          <p:cNvPr id="14" name="Straight Connector 13"/>
          <p:cNvCxnSpPr/>
          <p:nvPr/>
        </p:nvCxnSpPr>
        <p:spPr>
          <a:xfrm>
            <a:off x="6400800" y="1143000"/>
            <a:ext cx="1219200"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576968" y="990600"/>
            <a:ext cx="1393843" cy="307777"/>
          </a:xfrm>
          <a:prstGeom prst="rect">
            <a:avLst/>
          </a:prstGeom>
          <a:noFill/>
        </p:spPr>
        <p:txBody>
          <a:bodyPr wrap="none" rtlCol="0">
            <a:spAutoFit/>
          </a:bodyPr>
          <a:lstStyle/>
          <a:p>
            <a:r>
              <a:rPr lang="en-US" sz="1400" dirty="0" smtClean="0">
                <a:solidFill>
                  <a:srgbClr val="FF0000"/>
                </a:solidFill>
              </a:rPr>
              <a:t>Systolic Pressure</a:t>
            </a:r>
            <a:endParaRPr lang="en-US" sz="1400" dirty="0">
              <a:solidFill>
                <a:srgbClr val="FF0000"/>
              </a:solidFill>
            </a:endParaRPr>
          </a:p>
        </p:txBody>
      </p:sp>
      <p:cxnSp>
        <p:nvCxnSpPr>
          <p:cNvPr id="16" name="Straight Connector 15"/>
          <p:cNvCxnSpPr/>
          <p:nvPr/>
        </p:nvCxnSpPr>
        <p:spPr>
          <a:xfrm>
            <a:off x="6400800" y="2502948"/>
            <a:ext cx="2570011" cy="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721292" y="2514600"/>
            <a:ext cx="813108" cy="523220"/>
          </a:xfrm>
          <a:prstGeom prst="rect">
            <a:avLst/>
          </a:prstGeom>
          <a:noFill/>
        </p:spPr>
        <p:txBody>
          <a:bodyPr wrap="none" rtlCol="0">
            <a:spAutoFit/>
          </a:bodyPr>
          <a:lstStyle/>
          <a:p>
            <a:r>
              <a:rPr lang="en-US" sz="1400" dirty="0" smtClean="0">
                <a:solidFill>
                  <a:srgbClr val="FF0000"/>
                </a:solidFill>
              </a:rPr>
              <a:t>Diastolic</a:t>
            </a:r>
          </a:p>
          <a:p>
            <a:r>
              <a:rPr lang="en-US" sz="1400" dirty="0" smtClean="0">
                <a:solidFill>
                  <a:srgbClr val="FF0000"/>
                </a:solidFill>
              </a:rPr>
              <a:t>Pressure</a:t>
            </a:r>
            <a:endParaRPr lang="en-US" sz="1400" dirty="0">
              <a:solidFill>
                <a:srgbClr val="FF0000"/>
              </a:solidFill>
            </a:endParaRPr>
          </a:p>
        </p:txBody>
      </p:sp>
      <p:sp>
        <p:nvSpPr>
          <p:cNvPr id="18" name="TextBox 17"/>
          <p:cNvSpPr txBox="1"/>
          <p:nvPr/>
        </p:nvSpPr>
        <p:spPr>
          <a:xfrm>
            <a:off x="7576968" y="1414790"/>
            <a:ext cx="1234633" cy="261610"/>
          </a:xfrm>
          <a:prstGeom prst="rect">
            <a:avLst/>
          </a:prstGeom>
          <a:noFill/>
        </p:spPr>
        <p:txBody>
          <a:bodyPr wrap="none" rtlCol="0">
            <a:spAutoFit/>
          </a:bodyPr>
          <a:lstStyle/>
          <a:p>
            <a:r>
              <a:rPr lang="en-US" sz="1100" dirty="0" smtClean="0"/>
              <a:t>Aortic valve closes</a:t>
            </a:r>
            <a:endParaRPr lang="en-US" sz="1100" dirty="0"/>
          </a:p>
        </p:txBody>
      </p:sp>
      <p:cxnSp>
        <p:nvCxnSpPr>
          <p:cNvPr id="19" name="Straight Arrow Connector 18"/>
          <p:cNvCxnSpPr>
            <a:stCxn id="18" idx="1"/>
          </p:cNvCxnSpPr>
          <p:nvPr/>
        </p:nvCxnSpPr>
        <p:spPr>
          <a:xfrm rot="10800000" flipV="1">
            <a:off x="7045568" y="1545595"/>
            <a:ext cx="531400" cy="236314"/>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0.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3.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4.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5.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6.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7.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18.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3.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4.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5.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6.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7.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8.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9.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23636</TotalTime>
  <Words>5013</Words>
  <Application>Microsoft Macintosh PowerPoint</Application>
  <PresentationFormat>On-screen Show (4:3)</PresentationFormat>
  <Paragraphs>823</Paragraphs>
  <Slides>50</Slides>
  <Notes>40</Notes>
  <HiddenSlides>0</HiddenSlides>
  <MMClips>3</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Office Theme</vt:lpstr>
      <vt:lpstr>Equation</vt:lpstr>
      <vt:lpstr>EE122B Introduction to Biomedical Electronics Hemodynamics</vt:lpstr>
      <vt:lpstr>Content</vt:lpstr>
      <vt:lpstr>Cardiac  Physiology</vt:lpstr>
      <vt:lpstr>The Cardiovascular System</vt:lpstr>
      <vt:lpstr>Cardiovascular System – Basic Facts</vt:lpstr>
      <vt:lpstr>Cardiac Pump</vt:lpstr>
      <vt:lpstr>Cardiac Pump – Typical Values</vt:lpstr>
      <vt:lpstr>Cardiac Pump – Atypical Values</vt:lpstr>
      <vt:lpstr>Cardiac Cycle – Wiggers Diagram</vt:lpstr>
      <vt:lpstr>Vasculature</vt:lpstr>
      <vt:lpstr>Arterial Vasculature and Blood Pressure</vt:lpstr>
      <vt:lpstr>Veins</vt:lpstr>
      <vt:lpstr>Pressure Pulse Wave</vt:lpstr>
      <vt:lpstr>Pulse Pressure Reflections</vt:lpstr>
      <vt:lpstr>Blood Pressure Measurements</vt:lpstr>
      <vt:lpstr>Invasive Measurements</vt:lpstr>
      <vt:lpstr>Extravascular Blood Pressure Sensing</vt:lpstr>
      <vt:lpstr>Intravascular Blood Pressure Sensing </vt:lpstr>
      <vt:lpstr>Example: Swan-Ganz Catheter</vt:lpstr>
      <vt:lpstr>Piezoresistive Pressure Sensors</vt:lpstr>
      <vt:lpstr>Example of Pressure Sensors</vt:lpstr>
      <vt:lpstr>Bridge Conditioning Examples</vt:lpstr>
      <vt:lpstr>Bridge Conditioning Examples</vt:lpstr>
      <vt:lpstr>Indirect Measurements of Blood Pressure</vt:lpstr>
      <vt:lpstr>Auscultatory Method</vt:lpstr>
      <vt:lpstr>Oscillometric Method</vt:lpstr>
      <vt:lpstr>Oscillometric Blood Pressure Cuff</vt:lpstr>
      <vt:lpstr>Other Methods</vt:lpstr>
      <vt:lpstr>Blood Flow &amp; Volume</vt:lpstr>
      <vt:lpstr>Blood Flow Measurements</vt:lpstr>
      <vt:lpstr>Global Flow - Fick’s Method</vt:lpstr>
      <vt:lpstr>Intravascular Flowmeters</vt:lpstr>
      <vt:lpstr>Extravascular Flowmeters</vt:lpstr>
      <vt:lpstr>Alternate Blood Flow Measurements</vt:lpstr>
      <vt:lpstr>Pressure → Flow (ModelFlow®)</vt:lpstr>
      <vt:lpstr>Ballistocardiography (BCG)</vt:lpstr>
      <vt:lpstr>Scale-based Ballistocardiogram</vt:lpstr>
      <vt:lpstr>Volume Measurements</vt:lpstr>
      <vt:lpstr>Photoplethysmography (PPG)</vt:lpstr>
      <vt:lpstr>Pulse Oximeter</vt:lpstr>
      <vt:lpstr>Acoustic Measurements</vt:lpstr>
      <vt:lpstr>Acoustic Measurements</vt:lpstr>
      <vt:lpstr>Heart Sounds</vt:lpstr>
      <vt:lpstr>Classic Stethoscope</vt:lpstr>
      <vt:lpstr>Phonocardiography (PCG)</vt:lpstr>
      <vt:lpstr>Piezoelectric Sensor Interface</vt:lpstr>
      <vt:lpstr>Electronic Stethoscopes</vt:lpstr>
      <vt:lpstr>Seismocardiography (SCG)</vt:lpstr>
      <vt:lpstr>Photoplethysmography (PPG)</vt:lpstr>
      <vt:lpstr>Get familiar with this chip…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EE122b</dc:title>
  <dc:creator>Laurent</dc:creator>
  <cp:lastModifiedBy>Gregory Kovacs</cp:lastModifiedBy>
  <cp:revision>1036</cp:revision>
  <dcterms:created xsi:type="dcterms:W3CDTF">2006-08-16T00:00:00Z</dcterms:created>
  <dcterms:modified xsi:type="dcterms:W3CDTF">2013-04-29T02:43:16Z</dcterms:modified>
</cp:coreProperties>
</file>